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</p:sldIdLst>
  <p:sldSz cx="6858000" cy="9144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2232" y="4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14352" y="2840574"/>
            <a:ext cx="5829300" cy="196003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891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792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4972051" y="366193"/>
            <a:ext cx="1543051" cy="780203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42902" y="366193"/>
            <a:ext cx="4514851" cy="780203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27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068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1736" y="5875868"/>
            <a:ext cx="5829300" cy="18160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41736" y="3875624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416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42903" y="2133608"/>
            <a:ext cx="3028951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486151" y="2133608"/>
            <a:ext cx="3028951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00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42903" y="2046817"/>
            <a:ext cx="3030141" cy="8530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42903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3483773" y="2046817"/>
            <a:ext cx="3031331" cy="8530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3483773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35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605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769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2905" y="364066"/>
            <a:ext cx="2256235" cy="15494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81292" y="364074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42905" y="191347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651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93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342900" y="366185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42900" y="2133608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342900" y="847514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731F-31CD-4622-AB27-35A00C5E5B79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343152" y="8475141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4914900" y="847514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137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60654" y="179512"/>
            <a:ext cx="3948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Nagy Károly uralkodása</a:t>
            </a:r>
            <a:endParaRPr lang="hu-H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74808" y="899593"/>
            <a:ext cx="64807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frankok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germán népek közé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tartoztak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népvándorlás idején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törtek be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Római Birodalom területére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Franciaország és a Rajna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folyó vidékén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telepedtek meg.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Hamarosan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felvették a kereszténységet.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Egyik uralkodójuk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 Károly,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frank királyságból hatalmas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birodalmat hozott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létre.</a:t>
            </a:r>
          </a:p>
        </p:txBody>
      </p:sp>
      <p:sp>
        <p:nvSpPr>
          <p:cNvPr id="4" name="Téglalap 3"/>
          <p:cNvSpPr/>
          <p:nvPr/>
        </p:nvSpPr>
        <p:spPr>
          <a:xfrm>
            <a:off x="3789042" y="6840170"/>
            <a:ext cx="2880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I. Nagy </a:t>
            </a:r>
            <a:r>
              <a:rPr lang="hu-HU" b="1" dirty="0" smtClean="0"/>
              <a:t>Károly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(</a:t>
            </a:r>
            <a:r>
              <a:rPr lang="hu-HU" b="1" i="1" dirty="0" smtClean="0"/>
              <a:t>742</a:t>
            </a:r>
            <a:r>
              <a:rPr lang="hu-HU" b="1" i="1" dirty="0"/>
              <a:t> – </a:t>
            </a:r>
            <a:r>
              <a:rPr lang="hu-HU" b="1" i="1" dirty="0" smtClean="0"/>
              <a:t>814)</a:t>
            </a:r>
            <a:br>
              <a:rPr lang="hu-HU" b="1" i="1" dirty="0" smtClean="0"/>
            </a:br>
            <a:r>
              <a:rPr lang="hu-HU" dirty="0" smtClean="0"/>
              <a:t>Martell </a:t>
            </a:r>
            <a:r>
              <a:rPr lang="hu-HU" dirty="0"/>
              <a:t>Károly unokája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/>
              <a:t> Kis Pipin fia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frank király </a:t>
            </a:r>
            <a:r>
              <a:rPr lang="hu-HU" dirty="0" smtClean="0"/>
              <a:t>768-tól,</a:t>
            </a:r>
            <a:br>
              <a:rPr lang="hu-HU" dirty="0" smtClean="0"/>
            </a:br>
            <a:r>
              <a:rPr lang="hu-HU" dirty="0" smtClean="0"/>
              <a:t>800-tól német-római császár</a:t>
            </a:r>
            <a:endParaRPr lang="hu-HU" dirty="0"/>
          </a:p>
        </p:txBody>
      </p:sp>
      <p:pic>
        <p:nvPicPr>
          <p:cNvPr id="5122" name="Picture 2" descr="http://mek.oszk.hu/01900/01992/html/cd1m/kepek/c0713mg81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523" y="3275856"/>
            <a:ext cx="2229367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elli és Kálmán\Desktop\Történelem 6.o.   Mozaikos TK\Képként\3.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3" y="6627793"/>
            <a:ext cx="3814764" cy="2381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195540" y="3635900"/>
            <a:ext cx="39189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Károly, akit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régi írások ,,Európa atyjának" is neveznek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igen elfoglalt ember.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Tavasztól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többnyire birodalma valamely távoli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vidékén háborúzik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hadba vonulás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előtt birodalmi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gyűlésen vesz részt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ahol kihirdeti rendelkezéseit.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834824" y="5928901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Károly aacheni </a:t>
            </a:r>
            <a:br>
              <a:rPr lang="hu-HU" b="1" dirty="0" smtClean="0"/>
            </a:br>
            <a:r>
              <a:rPr lang="hu-HU" b="1" dirty="0" smtClean="0"/>
              <a:t>palotájának </a:t>
            </a:r>
            <a:br>
              <a:rPr lang="hu-HU" b="1" dirty="0" smtClean="0"/>
            </a:br>
            <a:r>
              <a:rPr lang="hu-HU" b="1" dirty="0" smtClean="0"/>
              <a:t>rekonstruált rajza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4112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8640" y="323533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Károly birodalma grófságokra oszlik, melyeknek élére hű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embereit nevezi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bíráskodnak, és gondoskodnak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rendről, valamint a katonák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hadba hívásáról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grófságban.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Cserébe birtokokat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kapnak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csak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 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időre, amíg hűen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szolgálják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királyukat.</a:t>
            </a:r>
          </a:p>
        </p:txBody>
      </p:sp>
      <p:pic>
        <p:nvPicPr>
          <p:cNvPr id="6147" name="Picture 3" descr="C:\Users\Nelli és Kálmán\Desktop\Új kép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9655"/>
            <a:ext cx="6858000" cy="4814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" y="5896308"/>
            <a:ext cx="480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I. Nagy Károly, amint végig „lovagol” birodalmán</a:t>
            </a:r>
            <a:endParaRPr lang="hu-HU" b="1" dirty="0"/>
          </a:p>
        </p:txBody>
      </p:sp>
      <p:sp>
        <p:nvSpPr>
          <p:cNvPr id="4" name="Téglalap 3"/>
          <p:cNvSpPr/>
          <p:nvPr/>
        </p:nvSpPr>
        <p:spPr>
          <a:xfrm>
            <a:off x="150757" y="6444209"/>
            <a:ext cx="45743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Gondja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 is, hogy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meghódított népek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keresztény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hitre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térjenek, amit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gyakran erőszakkal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rendelkezik, hogy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papok ellátására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templomok fenntartására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 termény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tized részét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kell szolgáltatni az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egyháznak.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50" y="6992252"/>
            <a:ext cx="1679575" cy="17002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190042" y="8685776"/>
            <a:ext cx="2427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Az uralkodó ezüstpénze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7446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32656" y="395541"/>
            <a:ext cx="62646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Károlyt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kortársai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nemcsak a frankok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királyának,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hanem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keresztény Római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Birodalom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megújítójának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tartották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erősítette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 az, hogy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 karácsonyán Rómában a pápa császárrá koronázta.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16" y="2195740"/>
            <a:ext cx="6264696" cy="3317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357871" y="5724134"/>
            <a:ext cx="37192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király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művelt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ember,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udvarába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összegyűjtötte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korának tehetséges tudósait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uzgalommal tanulmányozta 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idegen nyelveket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Károly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elrendelte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hogy az egyház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templomok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mellett,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iskolákat is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tartson fenn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1" name="Picture 3" descr="C:\Users\Nelli és Kálmán\Desktop\Új kép (1)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803" y="5755186"/>
            <a:ext cx="2615283" cy="2672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403921" y="8612700"/>
            <a:ext cx="3454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Valószínűleg Nagy Károly koronája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08888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0655" y="323528"/>
            <a:ext cx="3856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hűbériség kialakulása</a:t>
            </a:r>
            <a:endParaRPr lang="hu-H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60652" y="1187631"/>
            <a:ext cx="64087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Nyugat-római Birodalom bukása után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Európa nyugati részén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helyzet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zűrzavaros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közbiztonság meggyengült,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lakosság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védelemre szorult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germánoknál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ezért terjedt el, hogy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előkelők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fegyveres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szabadokkal vették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körül magukat,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akik a katonai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szolgálatért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cserébe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ellátást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fegyvereket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kaptak.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szabadok védelemért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fordultak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egy-egy előkelőhöz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védelmezőjük számára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különféle feladatokat láttak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el: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küldöncként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távol eső birtokok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ügyintézőjeként, 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esetleg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katonaként szolgáltak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églalap 3"/>
          <p:cNvSpPr/>
          <p:nvPr/>
        </p:nvSpPr>
        <p:spPr>
          <a:xfrm>
            <a:off x="260655" y="4800985"/>
            <a:ext cx="41307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Cserébe uruktól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kisebb-nagyobb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földet kaptak,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amelyeket„jótéteménybirtoknak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'' nevezünk.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öröklődtek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hanem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szolgálattevő halálával visszakerültek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urukhoz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a fajta kapcsolat leginkább a frankoknál terjedt el.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741" y="4665504"/>
            <a:ext cx="2272311" cy="3078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245939" y="8100393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Náluk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szolgálatért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amely lehetett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katonáskodás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grófságok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igazgatása,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általában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birtokot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adtak.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467557" y="7708893"/>
            <a:ext cx="210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Egy király kísérőivel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23876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8640" y="323532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Mivel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megadományozott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hűséggel tartozott urának,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ennek ,,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bére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lett a birtok,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ezt a kapcsolatot hűbériségnek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nevezzük.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084" y="1153656"/>
            <a:ext cx="3050243" cy="3499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147941" y="2051721"/>
            <a:ext cx="38365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 Károly birodalmát behálózták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hűbéri kapcsolatok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églalap 3"/>
          <p:cNvSpPr/>
          <p:nvPr/>
        </p:nvSpPr>
        <p:spPr>
          <a:xfrm>
            <a:off x="147938" y="1411776"/>
            <a:ext cx="3604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hűbériség kiépülése </a:t>
            </a:r>
            <a:endParaRPr lang="hu-H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Nelli és Kálmán\Desktop\Új kép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" y="4637948"/>
            <a:ext cx="4841219" cy="450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4905515" y="6949632"/>
            <a:ext cx="19458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Örökös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lehetett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aki képes volt katonai szolgálatot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teljesíteni.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05987" y="2885917"/>
            <a:ext cx="3429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9. századtól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hűbérbirtok örökölhetővé vált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ekkortól ezt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feudumnak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nevezzük. </a:t>
            </a:r>
          </a:p>
        </p:txBody>
      </p:sp>
      <p:sp>
        <p:nvSpPr>
          <p:cNvPr id="7" name="Téglalap 6"/>
          <p:cNvSpPr/>
          <p:nvPr/>
        </p:nvSpPr>
        <p:spPr>
          <a:xfrm>
            <a:off x="170602" y="3909473"/>
            <a:ext cx="3429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birtokot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általában 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elsőszülött fiúk kapták meg. 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2. sz. felirat 8"/>
          <p:cNvSpPr/>
          <p:nvPr/>
        </p:nvSpPr>
        <p:spPr>
          <a:xfrm>
            <a:off x="3984497" y="1208782"/>
            <a:ext cx="2684867" cy="3464513"/>
          </a:xfrm>
          <a:prstGeom prst="borderCallout2">
            <a:avLst>
              <a:gd name="adj1" fmla="val 100057"/>
              <a:gd name="adj2" fmla="val -509"/>
              <a:gd name="adj3" fmla="val 81523"/>
              <a:gd name="adj4" fmla="val -35997"/>
              <a:gd name="adj5" fmla="val 76985"/>
              <a:gd name="adj6" fmla="val -94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b="1" dirty="0" smtClean="0"/>
              <a:t>A </a:t>
            </a:r>
            <a:r>
              <a:rPr lang="hu-HU" sz="2000" b="1" dirty="0"/>
              <a:t>nemesi nemzetségi szokásjog alapján öröklődő feudális földtulajdon, hűbéri adománybirtok. 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b="1" dirty="0" smtClean="0"/>
              <a:t>Az </a:t>
            </a:r>
            <a:r>
              <a:rPr lang="hu-HU" sz="2000" b="1" dirty="0"/>
              <a:t>adománybirtokért a megadományozott bizonyos </a:t>
            </a:r>
            <a:r>
              <a:rPr lang="hu-HU" sz="2000" b="1" dirty="0" smtClean="0"/>
              <a:t>kötelezettségekkel, főleg katonai tartozott</a:t>
            </a:r>
            <a:r>
              <a:rPr lang="hu-HU" sz="2000" b="1" dirty="0"/>
              <a:t>. </a:t>
            </a:r>
          </a:p>
          <a:p>
            <a:pPr algn="ctr"/>
            <a:endParaRPr lang="hu-HU" sz="2000" b="1" dirty="0"/>
          </a:p>
        </p:txBody>
      </p:sp>
      <p:sp>
        <p:nvSpPr>
          <p:cNvPr id="10" name="Téglalap 9"/>
          <p:cNvSpPr/>
          <p:nvPr/>
        </p:nvSpPr>
        <p:spPr>
          <a:xfrm>
            <a:off x="170605" y="4653592"/>
            <a:ext cx="22772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birtokkal együtt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hűbéres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megkapta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ott élők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feletti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hatalmat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is: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216008" y="4857608"/>
            <a:ext cx="26353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bíráskodhatott felettük,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birtokát szinte kis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országként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igazgatta.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Ezért cserébe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katonákat kellett kiállítania.</a:t>
            </a:r>
          </a:p>
        </p:txBody>
      </p:sp>
    </p:spTree>
    <p:extLst>
      <p:ext uri="{BB962C8B-B14F-4D97-AF65-F5344CB8AC3E}">
        <p14:creationId xmlns:p14="http://schemas.microsoft.com/office/powerpoint/2010/main" val="95715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940" y="7697668"/>
            <a:ext cx="3299063" cy="140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60648" y="251520"/>
            <a:ext cx="2519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lovagok kora</a:t>
            </a:r>
            <a:endParaRPr lang="hu-H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80500" y="971605"/>
            <a:ext cx="38685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9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századtól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 csoport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különült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 középkori társadalomban.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azok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katonáskodó, páncélos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lovas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hűbéresek, akiket lovagoknak nevezünk.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Birtokaik jövedelme elegendő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 arra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saját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felszerelésükről gondoskodjanak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 csatába kellett indulniuk uruk védelmében.</a:t>
            </a:r>
          </a:p>
        </p:txBody>
      </p:sp>
      <p:sp>
        <p:nvSpPr>
          <p:cNvPr id="5" name="Téglalap 4"/>
          <p:cNvSpPr/>
          <p:nvPr/>
        </p:nvSpPr>
        <p:spPr>
          <a:xfrm>
            <a:off x="179754" y="7562788"/>
            <a:ext cx="6352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Idegen udvarokban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apródként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tanulták meg a lovagi viselkedést, a fegyverforgatást.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" y="5220076"/>
            <a:ext cx="6659563" cy="1974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2011576" y="7194924"/>
            <a:ext cx="2864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mutatja be az angolok felett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295327" y="4850741"/>
            <a:ext cx="6237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Csatajelenet egy faliszőnyegen, amely Hódító Vilmos győzelmét </a:t>
            </a:r>
          </a:p>
        </p:txBody>
      </p:sp>
      <p:pic>
        <p:nvPicPr>
          <p:cNvPr id="7172" name="Picture 4" descr="King William I ('The Conqueror') from N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101" y="323533"/>
            <a:ext cx="2088232" cy="2935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/>
          <p:cNvSpPr/>
          <p:nvPr/>
        </p:nvSpPr>
        <p:spPr>
          <a:xfrm>
            <a:off x="3573018" y="3373418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I. Vilmos</a:t>
            </a:r>
            <a:r>
              <a:rPr lang="hu-HU" dirty="0"/>
              <a:t>, </a:t>
            </a:r>
            <a:r>
              <a:rPr lang="hu-HU" b="1" dirty="0"/>
              <a:t>Hódító Vilmos</a:t>
            </a:r>
            <a:r>
              <a:rPr lang="hu-HU" dirty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i="1" dirty="0" smtClean="0"/>
              <a:t>(1027</a:t>
            </a:r>
            <a:r>
              <a:rPr lang="hu-HU" b="1" i="1" dirty="0"/>
              <a:t> – </a:t>
            </a:r>
            <a:r>
              <a:rPr lang="hu-HU" b="1" i="1" dirty="0" smtClean="0"/>
              <a:t>1087)</a:t>
            </a:r>
            <a:br>
              <a:rPr lang="hu-HU" b="1" i="1" dirty="0" smtClean="0"/>
            </a:br>
            <a:r>
              <a:rPr lang="hu-HU" dirty="0" smtClean="0"/>
              <a:t> </a:t>
            </a:r>
            <a:r>
              <a:rPr lang="hu-HU" dirty="0"/>
              <a:t>a </a:t>
            </a:r>
            <a:r>
              <a:rPr lang="hu-HU" dirty="0" smtClean="0"/>
              <a:t>Normandiai házból származó</a:t>
            </a:r>
            <a:r>
              <a:rPr lang="hu-HU" dirty="0"/>
              <a:t> </a:t>
            </a:r>
            <a:r>
              <a:rPr lang="hu-HU" dirty="0" smtClean="0"/>
              <a:t>angol király</a:t>
            </a:r>
            <a:r>
              <a:rPr lang="hu-HU" dirty="0"/>
              <a:t>.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>
                <a:solidFill>
                  <a:srgbClr val="C00000"/>
                </a:solidFill>
              </a:rPr>
              <a:t>1066-tól</a:t>
            </a:r>
            <a:r>
              <a:rPr lang="hu-HU" dirty="0" smtClean="0"/>
              <a:t> </a:t>
            </a:r>
            <a:r>
              <a:rPr lang="hu-HU" dirty="0"/>
              <a:t>haláláig uralkodott.</a:t>
            </a:r>
          </a:p>
        </p:txBody>
      </p:sp>
      <p:sp>
        <p:nvSpPr>
          <p:cNvPr id="9" name="Téglalap 8"/>
          <p:cNvSpPr/>
          <p:nvPr/>
        </p:nvSpPr>
        <p:spPr>
          <a:xfrm>
            <a:off x="326692" y="3742749"/>
            <a:ext cx="3606368" cy="1313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lovagok gyermekkoruktól kezdve készültek a hadakozásra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746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Nelli és Kálmán\Desktop\Új kép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21" y="3203851"/>
            <a:ext cx="3574039" cy="46762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88642" y="278517"/>
            <a:ext cx="6533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Európa nagy részén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mindennaposak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voltak a helyi összetűzések.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lyannyira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gyakran a pápának kellett ,,isten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békéjét”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hirdetnie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azt je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entette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az év egyes szakaszaiban, például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egyházi ünnepek idején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megtiltotta a hadakozást.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325007"/>
            <a:ext cx="1692971" cy="247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277" y="2375628"/>
            <a:ext cx="1684139" cy="247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85" y="6459638"/>
            <a:ext cx="1754327" cy="254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491" y="6489976"/>
            <a:ext cx="1750889" cy="251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092124" y="2396467"/>
            <a:ext cx="2727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Lovagok mindennapjai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67358" y="4855334"/>
            <a:ext cx="1603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/>
              <a:t>Háborúskodás,</a:t>
            </a:r>
            <a:br>
              <a:rPr lang="hu-HU" b="1" dirty="0" smtClean="0"/>
            </a:br>
            <a:r>
              <a:rPr lang="hu-HU" b="1" dirty="0" smtClean="0"/>
              <a:t>lovagi tornák</a:t>
            </a:r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26338" y="4993824"/>
            <a:ext cx="1029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Vadászat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988842" y="8244417"/>
            <a:ext cx="1032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/>
              <a:t>Verselés,</a:t>
            </a:r>
            <a:br>
              <a:rPr lang="hu-HU" b="1" dirty="0" smtClean="0"/>
            </a:br>
            <a:r>
              <a:rPr lang="hu-HU" b="1" dirty="0" smtClean="0"/>
              <a:t>zenélés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3803206" y="8292612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Udvarlás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07473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2343</TotalTime>
  <Words>737</Words>
  <Application>Microsoft Office PowerPoint</Application>
  <PresentationFormat>Diavetítés a képernyőre (4:3 oldalarány)</PresentationFormat>
  <Paragraphs>49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EURÓPA  a V – XI. században</dc:title>
  <dc:creator>Nelli és Kálmán</dc:creator>
  <cp:lastModifiedBy>Tikos Kálmán</cp:lastModifiedBy>
  <cp:revision>200</cp:revision>
  <dcterms:created xsi:type="dcterms:W3CDTF">2013-11-01T10:26:53Z</dcterms:created>
  <dcterms:modified xsi:type="dcterms:W3CDTF">2020-05-01T10:16:31Z</dcterms:modified>
</cp:coreProperties>
</file>