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6" r:id="rId3"/>
    <p:sldId id="262" r:id="rId4"/>
    <p:sldId id="319" r:id="rId5"/>
    <p:sldId id="263" r:id="rId6"/>
    <p:sldId id="264" r:id="rId7"/>
    <p:sldId id="265" r:id="rId8"/>
    <p:sldId id="327" r:id="rId9"/>
    <p:sldId id="26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2020. 03. 13.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u/url?sa=i&amp;rct=j&amp;q=R%C3%B3ma+pun+h%C3%A1bor%C3%BAk+idej%C3%A9n&amp;source=images&amp;cd=&amp;cad=rja&amp;docid=nBn_mPodrus2dM&amp;tbnid=Q8lvYlBwx5u6QM:&amp;ved=0CAUQjRw&amp;url=http://www.mozaweb.hu/Lecke-Tortenelem-Tortenelem_5-A_hodito_Roma-101724&amp;ei=QI04UZmNJ4vJsgaopYCwDg&amp;bvm=bv.43287494,d.Yms&amp;psig=AFQjCNGlFpdLyD203uQS_dP9tyzc3aorkA&amp;ust=136274704624057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hu/url?sa=i&amp;rct=j&amp;q=R%C3%B3ma+pun+h%C3%A1bor%C3%BAk+idej%C3%A9n&amp;source=images&amp;cd=&amp;cad=rja&amp;docid=nBn_mPodrus2dM&amp;tbnid=XqSrvpOP_IObFM:&amp;ved=0CAUQjRw&amp;url=http://www.mozaweb.hu/Lecke-Tortenelem-Tortenelem_5-A_hodito_Roma-101724&amp;ei=r404UfWVPMXxsgaR-YDYDA&amp;bvm=bv.43287494,d.Yms&amp;psig=AFQjCNGlFpdLyD203uQS_dP9tyzc3aorkA&amp;ust=136274704624057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u.wikipedia.org/wiki/F%C3%A1jl:Hannibal_Slodtz_Louvre_MR209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260648"/>
            <a:ext cx="7956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köztársaság kora </a:t>
            </a:r>
            <a:b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</a:t>
            </a:r>
            <a:r>
              <a:rPr lang="hu-H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 e. 510 – i.e. 27</a:t>
            </a:r>
            <a:endParaRPr lang="hu-H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0431" y="1568698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Itália meghódítása</a:t>
            </a:r>
            <a:endParaRPr lang="hu-H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7972" y="2192845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királyságot i. 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510-ben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köztársasági államforma váltotta fel.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fiatal Római Köztársaság elismerte Karthágó, az észak-afrikai pun állam kereskedelmi monopóliumát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Földközi-tengeren.</a:t>
            </a:r>
          </a:p>
        </p:txBody>
      </p:sp>
      <p:pic>
        <p:nvPicPr>
          <p:cNvPr id="1028" name="Picture 4" descr="http://www.felsofokon.hu/sites/default/files/users/faragone-hajdok-ilona/images/a-francia-idegenlegio-19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91" y="1830308"/>
            <a:ext cx="3761424" cy="22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004048" y="4577352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Rómának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e. 4. évszázad közepére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sikerült ismét elég erőt gyűjtenie a hódítások folytatásához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római köztársaság területe ekkor mintegy 20 000 km² volt, lakossága pedig legalább 1 000 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fő. </a:t>
            </a:r>
          </a:p>
        </p:txBody>
      </p:sp>
      <p:pic>
        <p:nvPicPr>
          <p:cNvPr id="1026" name="Picture 2" descr="http://www.romaikor.hu/image.php?p=rom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75" y="4077071"/>
            <a:ext cx="3415133" cy="256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4688492"/>
            <a:ext cx="1485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Róma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városa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rekonstrukció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alapján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16302" y="3960740"/>
            <a:ext cx="3643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hódítások alapját jelentette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fegyelmezett és jól képzett hadsereg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5867122" cy="6624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-oc8YNibGjXamsWmLNP15WGLZaj_6tzcrslM1KmQ36aWRzn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0" y="1091645"/>
            <a:ext cx="4824536" cy="292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COzeFpqpIJ2J3VbvFFMjh5ns8WBs-_FR1qR_VZWNU6miXkr3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3" y="3772005"/>
            <a:ext cx="4035929" cy="2393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8447" y="116632"/>
            <a:ext cx="6106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Róma a pun háborúk idején</a:t>
            </a:r>
            <a:endParaRPr lang="hu-HU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091645"/>
            <a:ext cx="2332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I. Pun háború</a:t>
            </a:r>
            <a:b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i.e. 264 - 241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Szövegdoboz 3"/>
          <p:cNvSpPr txBox="1"/>
          <p:nvPr/>
        </p:nvSpPr>
        <p:spPr>
          <a:xfrm>
            <a:off x="4114210" y="3554262"/>
            <a:ext cx="2725513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Róma a pun háborúk idején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i.e. 264 - 146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4159" y="2230823"/>
            <a:ext cx="4269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 pun háború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gazdag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Szicília birtoklásáért folyt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amelynek nagy része a Kr. e. 3. század 70-es éveiben Karthágó fennhatósága alá került.</a:t>
            </a:r>
            <a:endParaRPr lang="hu-H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23928" y="4725144"/>
            <a:ext cx="5078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rómaiak sikeres hadműveleteket folytattak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szárazföldön, de tengeren a punok voltak sikeresebbek.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punok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tengeri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fölényének ellensúlyozására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rómaiak létrehozták hajóhadukat, amely fényes győzelmet aratott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9354" y="6027968"/>
            <a:ext cx="305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csapóhíd, mely a győzelmet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jelentette a rómaiaknak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41670" cy="6596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6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2472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II. Pun háború</a:t>
            </a:r>
            <a:b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i.e. 218 - 201</a:t>
            </a:r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643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második pun háború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 Karthágónak az a törekvése váltotta ki, hogy helyreállítsa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pun háborúban megrendült hatalmi helyzetét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karthágói sereg új főparancsnoka,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Hannibál.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a/a8/Hannibal_Slodtz_Louvre_MR2093.jpg/220px-Hannibal_Slodtz_Louvre_MR209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51413"/>
            <a:ext cx="2095500" cy="347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 smtClean="0"/>
              <a:t>Hannibal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i="1" dirty="0" smtClean="0"/>
              <a:t> (Kr</a:t>
            </a:r>
            <a:r>
              <a:rPr lang="hu-HU" b="1" i="1" dirty="0"/>
              <a:t>. e. 247. – </a:t>
            </a:r>
            <a:r>
              <a:rPr lang="hu-HU" b="1" i="1" dirty="0" smtClean="0"/>
              <a:t> </a:t>
            </a:r>
            <a:r>
              <a:rPr lang="hu-HU" b="1" i="1" dirty="0"/>
              <a:t>Kr. e. 183) 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r>
              <a:rPr lang="hu-HU" dirty="0" smtClean="0"/>
              <a:t>karthágói </a:t>
            </a:r>
            <a:r>
              <a:rPr lang="hu-HU" dirty="0"/>
              <a:t>politikus, hadvezér.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pun hadvezér </a:t>
            </a:r>
            <a:r>
              <a:rPr lang="hu-HU" dirty="0" err="1" smtClean="0"/>
              <a:t>Hamilkar</a:t>
            </a:r>
            <a:r>
              <a:rPr lang="hu-HU" dirty="0" smtClean="0"/>
              <a:t> fia</a:t>
            </a:r>
            <a:r>
              <a:rPr lang="hu-HU" dirty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Leginkább </a:t>
            </a:r>
            <a:r>
              <a:rPr lang="hu-HU" dirty="0"/>
              <a:t>a II. pun háború során véghezvitt haditetteiről ismert.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ókor és minden idők egyik legnagyobb hadvezére, akit a korabeli rómaiak engesztelhetetlenül gyűlöltek.</a:t>
            </a:r>
            <a:endParaRPr lang="hu-HU" dirty="0">
              <a:effectLst/>
            </a:endParaRPr>
          </a:p>
        </p:txBody>
      </p:sp>
      <p:pic>
        <p:nvPicPr>
          <p:cNvPr id="2052" name="Picture 4" descr="http://minekorultelma.blog.hu/media/image/Hannibal%20atkel%20alpok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02576"/>
            <a:ext cx="2857500" cy="32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20" y="4149080"/>
            <a:ext cx="1381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Hannibal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zseniális, de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nagyon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kockázatos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átkelése az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Alpokon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ctrs.network.hu/clubpicture/1/3/_/masodik_pun_haboru_terkep_103365_818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19142"/>
            <a:ext cx="5908551" cy="391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ozsdeforum.hu/wp-content/uploads/2012/10/zamai-csata-300x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33776" cy="221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16055" y="2805008"/>
            <a:ext cx="274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II. pun háború hadjáratai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139952" y="175223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Hannibál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Kr. e. 218-ban 100 000 főnyi seregével és 37 harci elefántjával Hispániából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Pireneusokon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Alpokon át Itáliába vonult.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római sereg visszavonulásra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kényszerült.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hadvezetés a súlyos helyzetben az ellenfél erőinek meggyengítése érdekében halogató taktikát javasolt.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40194" y="2989674"/>
            <a:ext cx="29916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Azonban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összecsapás hívei új ütközetet erőszakoltak ki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Cannaenál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a római hadsereg igen súlyos vereséget szenvedett.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Hannibál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előtt megnyílt az út Róma felé, de a város ostromáról lemondott.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(Hannibál </a:t>
            </a:r>
            <a:r>
              <a:rPr lang="hu-H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 </a:t>
            </a:r>
            <a:r>
              <a:rPr lang="hu-H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portas</a:t>
            </a:r>
            <a:r>
              <a:rPr lang="hu-H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hu-H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39952" y="4149080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sikerek lehetőséget teremtettek arra, hogy Scipio serege partra szálljon Észak-Afrikában, Karthágó közelében.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karthágói tanács ekkor visszarendelte Hannibált Itáliából.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e. 202-ben az Észak-afrikai Zamánál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lefolyt csatában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Hannibál serege súlyos vereséget szenvedett. 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újjászervezett római hadsereg Scipio parancsnoksága alatt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sikeres hadműveleteket folytatott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elfoglalta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karthágóiak katonai szempontból egyik legfontosabb városát,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Új-Karthágót.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Ezzel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 időben a rómaiak eredményes hadműveleteket fejtettek ki Itáliában is. </a:t>
            </a:r>
            <a:endParaRPr lang="hu-HU" sz="2000" dirty="0"/>
          </a:p>
        </p:txBody>
      </p:sp>
      <p:pic>
        <p:nvPicPr>
          <p:cNvPr id="5122" name="Picture 2" descr="http://openlettersmonthly.com/issue/wp-content/uploads/2008/11/scip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130723" cy="28451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421088" y="278092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err="1"/>
              <a:t>Publius</a:t>
            </a:r>
            <a:r>
              <a:rPr lang="hu-HU" sz="2000" b="1" dirty="0"/>
              <a:t> Cornelius Scipio </a:t>
            </a:r>
            <a:r>
              <a:rPr lang="hu-HU" sz="2000" b="1" dirty="0" err="1"/>
              <a:t>Africanus</a:t>
            </a:r>
            <a:r>
              <a:rPr lang="hu-HU" sz="2000" dirty="0"/>
              <a:t>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b="1" i="1" dirty="0" smtClean="0"/>
              <a:t>(</a:t>
            </a:r>
            <a:r>
              <a:rPr lang="hu-HU" b="1" i="1" dirty="0"/>
              <a:t>Kr. e. 235 </a:t>
            </a:r>
            <a:r>
              <a:rPr lang="hu-HU" b="1" i="1" dirty="0" smtClean="0"/>
              <a:t>– Kr</a:t>
            </a:r>
            <a:r>
              <a:rPr lang="hu-HU" b="1" i="1" dirty="0"/>
              <a:t>. e. </a:t>
            </a:r>
            <a:r>
              <a:rPr lang="hu-HU" b="1" i="1" dirty="0" smtClean="0"/>
              <a:t>183) </a:t>
            </a:r>
            <a:br>
              <a:rPr lang="hu-HU" b="1" i="1" dirty="0" smtClean="0"/>
            </a:br>
            <a:r>
              <a:rPr lang="hu-HU" dirty="0" smtClean="0"/>
              <a:t>az </a:t>
            </a:r>
            <a:r>
              <a:rPr lang="hu-HU" dirty="0"/>
              <a:t>egyik legjelentősebb köztársaságkori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római </a:t>
            </a:r>
            <a:r>
              <a:rPr lang="hu-HU" dirty="0"/>
              <a:t>politikus és </a:t>
            </a:r>
            <a:r>
              <a:rPr lang="hu-HU" dirty="0" smtClean="0"/>
              <a:t>hadvezér.</a:t>
            </a:r>
            <a:endParaRPr lang="hu-HU" dirty="0">
              <a:effectLst/>
            </a:endParaRPr>
          </a:p>
        </p:txBody>
      </p:sp>
      <p:pic>
        <p:nvPicPr>
          <p:cNvPr id="5124" name="Picture 4" descr="http://www.kvizklub.hu/upload/quiz/5510/5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79451"/>
            <a:ext cx="3916441" cy="266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60321" y="5442631"/>
            <a:ext cx="3410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Karthágó veresége </a:t>
            </a:r>
            <a:r>
              <a:rPr lang="hu-HU" b="1" dirty="0" err="1" smtClean="0">
                <a:solidFill>
                  <a:srgbClr val="002060"/>
                </a:solidFill>
              </a:rPr>
              <a:t>Zámánál</a:t>
            </a:r>
            <a:r>
              <a:rPr lang="hu-HU" b="1" dirty="0" smtClean="0">
                <a:solidFill>
                  <a:srgbClr val="002060"/>
                </a:solidFill>
              </a:rPr>
              <a:t> a pun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nagyhatalmi törekvések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végét jelentették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4977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Kr. e. 201-ben Karthágó megalázó békét volt kénytelen kötni Rómával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elvesztette tengerentúli birtokait (Hispánia), nem viselhetett háborút Észak-Afrikában a római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senatus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beleegyezése nélkül, hatalmas hadisarc fizetésére kötelezték, a hadiflottát ki kellett szolgáltatnia a rómaiaknak.</a:t>
            </a:r>
          </a:p>
        </p:txBody>
      </p:sp>
      <p:pic>
        <p:nvPicPr>
          <p:cNvPr id="4098" name="Picture 2" descr="http://www.romaikor.hu/image.php?p=carthag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41" y="3502756"/>
            <a:ext cx="5002659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1737145"/>
            <a:ext cx="2611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III. Pun háború</a:t>
            </a:r>
            <a:b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i.e. 149 - 146 </a:t>
            </a:r>
            <a:endParaRPr lang="hu-H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77344" y="2214198"/>
            <a:ext cx="5415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harmadik pun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háborút Róma indította meg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mert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féltékenyen szemlélte Karthágónak a békés időszakban elért gazdasági megújulását.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3508" y="3356992"/>
            <a:ext cx="3708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rómaiak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Kr. e. 149-ben partra szálltak Észak-Afrikában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ostrom alá vették Karthágót.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évig tartó eredménytelen ostrom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után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tomboló éhség megadásra kényszerítette végül Karthágót Kr. e. 146-ban.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várost a rómaiak lerombolták, az életben maradt lakosságát rabszolgának eladták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851920" y="6342425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pun Karthágó fénykorában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310</Words>
  <Application>Microsoft Office PowerPoint</Application>
  <PresentationFormat>Diavetítés a képernyőre (4:3 oldalarány)</PresentationFormat>
  <Paragraphs>29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253</cp:revision>
  <dcterms:created xsi:type="dcterms:W3CDTF">2013-03-05T13:52:51Z</dcterms:created>
  <dcterms:modified xsi:type="dcterms:W3CDTF">2020-03-13T17:42:31Z</dcterms:modified>
</cp:coreProperties>
</file>