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0" r:id="rId3"/>
    <p:sldId id="271" r:id="rId4"/>
    <p:sldId id="272" r:id="rId5"/>
    <p:sldId id="259" r:id="rId6"/>
    <p:sldId id="260" r:id="rId7"/>
    <p:sldId id="341" r:id="rId8"/>
    <p:sldId id="342" r:id="rId9"/>
  </p:sldIdLst>
  <p:sldSz cx="9144000" cy="6858000" type="screen4x3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F9127"/>
    <a:srgbClr val="990000"/>
    <a:srgbClr val="2F491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8" d="100"/>
          <a:sy n="58" d="100"/>
        </p:scale>
        <p:origin x="1524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 smtClean="0"/>
              <a:t>Alcím mintájának szerkesztése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DA87DD-D1B3-4835-AE75-FD4F4DF2D4B9}" type="datetimeFigureOut">
              <a:rPr lang="hu-HU" smtClean="0"/>
              <a:t>2020. 03. 25.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044AD1-709A-4D6B-AF48-202E17AB91E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325707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circle/>
      </p:transition>
    </mc:Choice>
    <mc:Fallback xmlns="">
      <p:transition spd="slow">
        <p:circl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DA87DD-D1B3-4835-AE75-FD4F4DF2D4B9}" type="datetimeFigureOut">
              <a:rPr lang="hu-HU" smtClean="0"/>
              <a:t>2020. 03. 25.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044AD1-709A-4D6B-AF48-202E17AB91E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7218762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circle/>
      </p:transition>
    </mc:Choice>
    <mc:Fallback xmlns="">
      <p:transition spd="slow">
        <p:circl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DA87DD-D1B3-4835-AE75-FD4F4DF2D4B9}" type="datetimeFigureOut">
              <a:rPr lang="hu-HU" smtClean="0"/>
              <a:t>2020. 03. 25.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044AD1-709A-4D6B-AF48-202E17AB91E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6510760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circle/>
      </p:transition>
    </mc:Choice>
    <mc:Fallback xmlns="">
      <p:transition spd="slow">
        <p:circl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DA87DD-D1B3-4835-AE75-FD4F4DF2D4B9}" type="datetimeFigureOut">
              <a:rPr lang="hu-HU" smtClean="0"/>
              <a:t>2020. 03. 25.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044AD1-709A-4D6B-AF48-202E17AB91E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2395899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circle/>
      </p:transition>
    </mc:Choice>
    <mc:Fallback xmlns="">
      <p:transition spd="slow">
        <p:circl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DA87DD-D1B3-4835-AE75-FD4F4DF2D4B9}" type="datetimeFigureOut">
              <a:rPr lang="hu-HU" smtClean="0"/>
              <a:t>2020. 03. 25.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044AD1-709A-4D6B-AF48-202E17AB91E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1000431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circle/>
      </p:transition>
    </mc:Choice>
    <mc:Fallback xmlns="">
      <p:transition spd="slow">
        <p:circl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DA87DD-D1B3-4835-AE75-FD4F4DF2D4B9}" type="datetimeFigureOut">
              <a:rPr lang="hu-HU" smtClean="0"/>
              <a:t>2020. 03. 25.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044AD1-709A-4D6B-AF48-202E17AB91E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7748548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circle/>
      </p:transition>
    </mc:Choice>
    <mc:Fallback xmlns="">
      <p:transition spd="slow">
        <p:circl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DA87DD-D1B3-4835-AE75-FD4F4DF2D4B9}" type="datetimeFigureOut">
              <a:rPr lang="hu-HU" smtClean="0"/>
              <a:t>2020. 03. 25.</a:t>
            </a:fld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044AD1-709A-4D6B-AF48-202E17AB91E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5167283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circle/>
      </p:transition>
    </mc:Choice>
    <mc:Fallback xmlns="">
      <p:transition spd="slow">
        <p:circl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DA87DD-D1B3-4835-AE75-FD4F4DF2D4B9}" type="datetimeFigureOut">
              <a:rPr lang="hu-HU" smtClean="0"/>
              <a:t>2020. 03. 25.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044AD1-709A-4D6B-AF48-202E17AB91E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9458618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circle/>
      </p:transition>
    </mc:Choice>
    <mc:Fallback xmlns="">
      <p:transition spd="slow">
        <p:circl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DA87DD-D1B3-4835-AE75-FD4F4DF2D4B9}" type="datetimeFigureOut">
              <a:rPr lang="hu-HU" smtClean="0"/>
              <a:t>2020. 03. 25.</a:t>
            </a:fld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044AD1-709A-4D6B-AF48-202E17AB91E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7887456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circle/>
      </p:transition>
    </mc:Choice>
    <mc:Fallback xmlns="">
      <p:transition spd="slow">
        <p:circl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DA87DD-D1B3-4835-AE75-FD4F4DF2D4B9}" type="datetimeFigureOut">
              <a:rPr lang="hu-HU" smtClean="0"/>
              <a:t>2020. 03. 25.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044AD1-709A-4D6B-AF48-202E17AB91E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3812949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circle/>
      </p:transition>
    </mc:Choice>
    <mc:Fallback xmlns="">
      <p:transition spd="slow">
        <p:circl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DA87DD-D1B3-4835-AE75-FD4F4DF2D4B9}" type="datetimeFigureOut">
              <a:rPr lang="hu-HU" smtClean="0"/>
              <a:t>2020. 03. 25.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044AD1-709A-4D6B-AF48-202E17AB91E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4565260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circle/>
      </p:transition>
    </mc:Choice>
    <mc:Fallback xmlns="">
      <p:transition spd="slow">
        <p:circl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3">
                <a:lumMod val="60000"/>
                <a:lumOff val="4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DA87DD-D1B3-4835-AE75-FD4F4DF2D4B9}" type="datetimeFigureOut">
              <a:rPr lang="hu-HU" smtClean="0"/>
              <a:t>2020. 03. 25.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044AD1-709A-4D6B-AF48-202E17AB91E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5099967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500">
        <p:circle/>
      </p:transition>
    </mc:Choice>
    <mc:Fallback xmlns="">
      <p:transition spd="slow">
        <p:circl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jpg"/><Relationship Id="rId5" Type="http://schemas.microsoft.com/office/2007/relationships/hdphoto" Target="../media/hdphoto2.wdp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11560" y="2492896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hu-HU" sz="8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RÓMA </a:t>
            </a:r>
            <a:br>
              <a:rPr lang="hu-HU" sz="8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</a:br>
            <a:r>
              <a:rPr lang="hu-HU" sz="8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TÖRTÉNETE</a:t>
            </a:r>
            <a:br>
              <a:rPr lang="hu-HU" sz="8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</a:br>
            <a:r>
              <a:rPr lang="hu-HU" sz="8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/>
            </a:r>
            <a:br>
              <a:rPr lang="hu-HU" sz="8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</a:br>
            <a:r>
              <a:rPr lang="hu-HU" sz="8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/>
            </a:r>
            <a:br>
              <a:rPr lang="hu-HU" sz="8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</a:br>
            <a:r>
              <a:rPr lang="hu-HU" sz="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/>
            </a:r>
            <a:br>
              <a:rPr lang="hu-HU" sz="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</a:br>
            <a:r>
              <a:rPr lang="hu-HU" sz="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/>
            </a:r>
            <a:br>
              <a:rPr lang="hu-HU" sz="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</a:br>
            <a:r>
              <a:rPr lang="hu-HU" sz="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/>
            </a:r>
            <a:br>
              <a:rPr lang="hu-HU" sz="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</a:br>
            <a:r>
              <a:rPr lang="hu-HU" sz="6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/>
            </a:r>
            <a:br>
              <a:rPr lang="hu-HU" sz="6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</a:br>
            <a:r>
              <a:rPr lang="hu-HU" sz="66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i.e. 753 - 476</a:t>
            </a:r>
            <a:endParaRPr lang="hu-HU" sz="6600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</p:txBody>
      </p:sp>
      <p:pic>
        <p:nvPicPr>
          <p:cNvPr id="1026" name="Picture 2" descr="http://upload.wikimedia.org/wikipedia/commons/thumb/6/6a/She-wolf_suckles_Romulus_and_Remus.jpg/250px-She-wolf_suckles_Romulus_and_Remu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2204864"/>
            <a:ext cx="4150597" cy="312125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243583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/>
          <p:cNvSpPr txBox="1"/>
          <p:nvPr/>
        </p:nvSpPr>
        <p:spPr>
          <a:xfrm>
            <a:off x="107504" y="34745"/>
            <a:ext cx="6465231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hu-HU" sz="4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Spartacus rabszolga felkelése</a:t>
            </a:r>
            <a:br>
              <a:rPr lang="hu-HU" sz="4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</a:br>
            <a:r>
              <a:rPr lang="hu-HU" sz="48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i.e. 73 - 71</a:t>
            </a:r>
            <a:endParaRPr lang="hu-HU" sz="48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</p:txBody>
      </p:sp>
      <p:sp>
        <p:nvSpPr>
          <p:cNvPr id="3" name="Téglalap 2"/>
          <p:cNvSpPr/>
          <p:nvPr/>
        </p:nvSpPr>
        <p:spPr>
          <a:xfrm>
            <a:off x="331584" y="1699856"/>
            <a:ext cx="4734272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2000" dirty="0">
                <a:latin typeface="Times New Roman" pitchFamily="18" charset="0"/>
                <a:cs typeface="Times New Roman" pitchFamily="18" charset="0"/>
              </a:rPr>
              <a:t>Az i.e. 2. századtól Itália különböző területein, főleg Dél-Itáliában és Szicíliában került </a:t>
            </a:r>
            <a:r>
              <a:rPr lang="hu-HU" sz="2000" dirty="0" smtClean="0">
                <a:latin typeface="Times New Roman" pitchFamily="18" charset="0"/>
                <a:cs typeface="Times New Roman" pitchFamily="18" charset="0"/>
              </a:rPr>
              <a:t>sor rabszolgalázadásokra</a:t>
            </a:r>
            <a:r>
              <a:rPr lang="hu-HU" sz="20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hu-H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hu-H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hu-HU" sz="2000" b="1" dirty="0" smtClean="0">
                <a:latin typeface="Times New Roman" pitchFamily="18" charset="0"/>
                <a:cs typeface="Times New Roman" pitchFamily="18" charset="0"/>
              </a:rPr>
              <a:t>A </a:t>
            </a:r>
            <a:r>
              <a:rPr lang="hu-HU" sz="2000" b="1" dirty="0">
                <a:latin typeface="Times New Roman" pitchFamily="18" charset="0"/>
                <a:cs typeface="Times New Roman" pitchFamily="18" charset="0"/>
              </a:rPr>
              <a:t>legnagyobb méretű a </a:t>
            </a:r>
            <a:r>
              <a:rPr lang="hu-HU" sz="2000" b="1" dirty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Spartacus</a:t>
            </a:r>
            <a:r>
              <a:rPr lang="hu-HU" sz="2000" b="1" dirty="0">
                <a:latin typeface="Times New Roman" pitchFamily="18" charset="0"/>
                <a:cs typeface="Times New Roman" pitchFamily="18" charset="0"/>
              </a:rPr>
              <a:t>-féle rabszolgaháború volt i.e. 73-71 között, amely a </a:t>
            </a:r>
            <a:r>
              <a:rPr lang="hu-HU" sz="2000" b="1" dirty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capuai gladiátoriskolából </a:t>
            </a:r>
            <a:r>
              <a:rPr lang="hu-HU" sz="2000" b="1" dirty="0">
                <a:latin typeface="Times New Roman" pitchFamily="18" charset="0"/>
                <a:cs typeface="Times New Roman" pitchFamily="18" charset="0"/>
              </a:rPr>
              <a:t>indult el, s végigsöpört egész Itálián. </a:t>
            </a:r>
            <a:endParaRPr lang="hu-HU" sz="2000" b="1" dirty="0"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6" name="Picture 2" descr="http://images6.fanpop.com/image/photos/33500000/Spartacus-War-of-the-Damned-spartacus-blood-and-sand-33549682-1800-120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133" y="3972259"/>
            <a:ext cx="4046129" cy="269741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Szövegdoboz 4"/>
          <p:cNvSpPr txBox="1"/>
          <p:nvPr/>
        </p:nvSpPr>
        <p:spPr>
          <a:xfrm>
            <a:off x="4391262" y="6001620"/>
            <a:ext cx="398820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hu-HU" b="1" dirty="0" smtClean="0">
                <a:solidFill>
                  <a:srgbClr val="002060"/>
                </a:solidFill>
              </a:rPr>
              <a:t>Elképzelt jelenet, amint Spartacus társai</a:t>
            </a:r>
            <a:br>
              <a:rPr lang="hu-HU" b="1" dirty="0" smtClean="0">
                <a:solidFill>
                  <a:srgbClr val="002060"/>
                </a:solidFill>
              </a:rPr>
            </a:br>
            <a:r>
              <a:rPr lang="hu-HU" b="1" dirty="0" smtClean="0">
                <a:solidFill>
                  <a:srgbClr val="002060"/>
                </a:solidFill>
              </a:rPr>
              <a:t>élén kitör a capuai gladiátoriskolából</a:t>
            </a:r>
            <a:endParaRPr lang="hu-HU" b="1" dirty="0">
              <a:solidFill>
                <a:srgbClr val="002060"/>
              </a:solidFill>
            </a:endParaRPr>
          </a:p>
        </p:txBody>
      </p:sp>
      <p:pic>
        <p:nvPicPr>
          <p:cNvPr id="6148" name="Picture 4" descr="http://www.romaikor.hu/image.php?p=gladiator_5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4885" y="4345942"/>
            <a:ext cx="4524831" cy="165567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Szövegdoboz 5"/>
          <p:cNvSpPr txBox="1"/>
          <p:nvPr/>
        </p:nvSpPr>
        <p:spPr>
          <a:xfrm>
            <a:off x="4622904" y="3699611"/>
            <a:ext cx="424879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hu-HU" b="1" dirty="0" smtClean="0">
                <a:solidFill>
                  <a:srgbClr val="002060"/>
                </a:solidFill>
              </a:rPr>
              <a:t>A gladiátoroknak kemény kiképzésben volt</a:t>
            </a:r>
            <a:br>
              <a:rPr lang="hu-HU" b="1" dirty="0" smtClean="0">
                <a:solidFill>
                  <a:srgbClr val="002060"/>
                </a:solidFill>
              </a:rPr>
            </a:br>
            <a:r>
              <a:rPr lang="hu-HU" b="1" dirty="0" smtClean="0">
                <a:solidFill>
                  <a:srgbClr val="002060"/>
                </a:solidFill>
              </a:rPr>
              <a:t>részük, de az ellátásuk is sokkal jobb volt</a:t>
            </a:r>
            <a:endParaRPr lang="hu-HU" b="1" dirty="0">
              <a:solidFill>
                <a:srgbClr val="002060"/>
              </a:solidFill>
            </a:endParaRPr>
          </a:p>
        </p:txBody>
      </p:sp>
      <p:pic>
        <p:nvPicPr>
          <p:cNvPr id="6150" name="Picture 6" descr="http://ujszo.com/sites/default/files/photos/promoted/vezuv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908828"/>
            <a:ext cx="3651624" cy="265977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Szövegdoboz 6"/>
          <p:cNvSpPr txBox="1"/>
          <p:nvPr/>
        </p:nvSpPr>
        <p:spPr>
          <a:xfrm>
            <a:off x="5378301" y="1039961"/>
            <a:ext cx="328186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hu-HU" b="1" dirty="0" smtClean="0">
                <a:solidFill>
                  <a:srgbClr val="002060"/>
                </a:solidFill>
              </a:rPr>
              <a:t>A </a:t>
            </a:r>
            <a:r>
              <a:rPr lang="hu-HU" b="1" dirty="0" smtClean="0">
                <a:solidFill>
                  <a:srgbClr val="990000"/>
                </a:solidFill>
              </a:rPr>
              <a:t>Vezúv</a:t>
            </a:r>
            <a:r>
              <a:rPr lang="hu-HU" b="1" dirty="0" smtClean="0">
                <a:solidFill>
                  <a:srgbClr val="002060"/>
                </a:solidFill>
              </a:rPr>
              <a:t>, ahol Spartacus és társai</a:t>
            </a:r>
            <a:br>
              <a:rPr lang="hu-HU" b="1" dirty="0" smtClean="0">
                <a:solidFill>
                  <a:srgbClr val="002060"/>
                </a:solidFill>
              </a:rPr>
            </a:br>
            <a:r>
              <a:rPr lang="hu-HU" b="1" dirty="0" smtClean="0">
                <a:solidFill>
                  <a:srgbClr val="002060"/>
                </a:solidFill>
              </a:rPr>
              <a:t>elrejtőztek </a:t>
            </a:r>
            <a:endParaRPr lang="hu-HU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67447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1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6" dur="2000"/>
                                        <p:tgtEl>
                                          <p:spTgt spid="6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5" grpId="0"/>
      <p:bldP spid="6" grpId="0"/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églalap 1"/>
          <p:cNvSpPr/>
          <p:nvPr/>
        </p:nvSpPr>
        <p:spPr>
          <a:xfrm>
            <a:off x="318454" y="826025"/>
            <a:ext cx="691839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2000" dirty="0">
                <a:latin typeface="Times New Roman" pitchFamily="18" charset="0"/>
                <a:cs typeface="Times New Roman" pitchFamily="18" charset="0"/>
              </a:rPr>
              <a:t>Spartacus származását illetően az ókori források ellentmondóak. </a:t>
            </a:r>
            <a:r>
              <a:rPr lang="hu-H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hu-H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hu-HU" sz="2000" dirty="0" smtClean="0">
                <a:latin typeface="Times New Roman" pitchFamily="18" charset="0"/>
                <a:cs typeface="Times New Roman" pitchFamily="18" charset="0"/>
              </a:rPr>
              <a:t>Plutarkhosz </a:t>
            </a:r>
            <a:r>
              <a:rPr lang="hu-HU" sz="2000" dirty="0">
                <a:latin typeface="Times New Roman" pitchFamily="18" charset="0"/>
                <a:cs typeface="Times New Roman" pitchFamily="18" charset="0"/>
              </a:rPr>
              <a:t>szerint nomád görög volt: </a:t>
            </a:r>
            <a:r>
              <a:rPr lang="hu-HU" sz="2000" i="1" dirty="0">
                <a:latin typeface="Times New Roman" pitchFamily="18" charset="0"/>
                <a:cs typeface="Times New Roman" pitchFamily="18" charset="0"/>
              </a:rPr>
              <a:t>„közöttük az első Spartacus volt, egy </a:t>
            </a:r>
            <a:r>
              <a:rPr lang="hu-HU" sz="2000" i="1" dirty="0" err="1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hu-HU" sz="2000" b="1" i="1" dirty="0" err="1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hrakiai</a:t>
            </a:r>
            <a:r>
              <a:rPr lang="hu-HU" sz="2000" b="1" i="1" dirty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hu-HU" sz="2000" i="1" dirty="0">
                <a:latin typeface="Times New Roman" pitchFamily="18" charset="0"/>
                <a:cs typeface="Times New Roman" pitchFamily="18" charset="0"/>
              </a:rPr>
              <a:t>nomád törzsből származó férfi, aki nemcsak nagyon bátor és erős, hanem nehéz sorsához képest feltűnően értelmes és művelt ember is volt, inkább görög, mint nomád.”.</a:t>
            </a:r>
          </a:p>
        </p:txBody>
      </p:sp>
      <p:pic>
        <p:nvPicPr>
          <p:cNvPr id="1026" name="Picture 2" descr="http://tortenelemklub.com/images/tartalom_okor/okor/gladitorok%203.bm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9811" y="2521781"/>
            <a:ext cx="6170909" cy="330874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 useBgFill="1">
        <p:nvSpPr>
          <p:cNvPr id="3" name="Szövegdoboz 2"/>
          <p:cNvSpPr txBox="1"/>
          <p:nvPr/>
        </p:nvSpPr>
        <p:spPr>
          <a:xfrm>
            <a:off x="2987824" y="5636646"/>
            <a:ext cx="6082896" cy="369332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ctr"/>
            <a:r>
              <a:rPr lang="hu-HU" b="1" dirty="0" smtClean="0">
                <a:solidFill>
                  <a:srgbClr val="002060"/>
                </a:solidFill>
              </a:rPr>
              <a:t>A négy legismertebb gladiátor típus </a:t>
            </a:r>
            <a:endParaRPr lang="hu-HU" b="1" dirty="0">
              <a:solidFill>
                <a:srgbClr val="002060"/>
              </a:solidFill>
            </a:endParaRPr>
          </a:p>
        </p:txBody>
      </p:sp>
      <p:sp>
        <p:nvSpPr>
          <p:cNvPr id="4" name="Szövegdoboz 3"/>
          <p:cNvSpPr txBox="1"/>
          <p:nvPr/>
        </p:nvSpPr>
        <p:spPr>
          <a:xfrm>
            <a:off x="441035" y="87022"/>
            <a:ext cx="229101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4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A felkelés</a:t>
            </a:r>
            <a:endParaRPr lang="hu-HU" sz="48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</p:txBody>
      </p:sp>
      <p:sp>
        <p:nvSpPr>
          <p:cNvPr id="5" name="Téglalap 4"/>
          <p:cNvSpPr/>
          <p:nvPr/>
        </p:nvSpPr>
        <p:spPr>
          <a:xfrm>
            <a:off x="310790" y="2757745"/>
            <a:ext cx="2893058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2000" b="1" dirty="0">
                <a:latin typeface="Times New Roman" pitchFamily="18" charset="0"/>
                <a:cs typeface="Times New Roman" pitchFamily="18" charset="0"/>
              </a:rPr>
              <a:t>I. e. 74-ben lázadt fel Spartacus és 78 </a:t>
            </a:r>
            <a:r>
              <a:rPr lang="hu-HU" sz="2000" b="1" dirty="0" smtClean="0">
                <a:latin typeface="Times New Roman" pitchFamily="18" charset="0"/>
                <a:cs typeface="Times New Roman" pitchFamily="18" charset="0"/>
              </a:rPr>
              <a:t>követője. </a:t>
            </a:r>
            <a:br>
              <a:rPr lang="hu-HU" sz="2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hu-HU" sz="2000" dirty="0" smtClean="0">
                <a:latin typeface="Times New Roman" pitchFamily="18" charset="0"/>
                <a:cs typeface="Times New Roman" pitchFamily="18" charset="0"/>
              </a:rPr>
              <a:t>Megszerezték </a:t>
            </a:r>
            <a:r>
              <a:rPr lang="hu-HU" sz="2000" dirty="0">
                <a:latin typeface="Times New Roman" pitchFamily="18" charset="0"/>
                <a:cs typeface="Times New Roman" pitchFamily="18" charset="0"/>
              </a:rPr>
              <a:t>a konyhából a késeket és számos egyéb fegyvert, majd </a:t>
            </a:r>
            <a:r>
              <a:rPr lang="hu-HU" sz="2000" b="1" dirty="0">
                <a:latin typeface="Times New Roman" pitchFamily="18" charset="0"/>
                <a:cs typeface="Times New Roman" pitchFamily="18" charset="0"/>
              </a:rPr>
              <a:t>Nápoly közelébe, </a:t>
            </a:r>
            <a:r>
              <a:rPr lang="hu-HU" sz="20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hu-HU" sz="2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hu-HU" sz="2000" b="1" dirty="0" smtClean="0">
                <a:latin typeface="Times New Roman" pitchFamily="18" charset="0"/>
                <a:cs typeface="Times New Roman" pitchFamily="18" charset="0"/>
              </a:rPr>
              <a:t>a </a:t>
            </a:r>
            <a:r>
              <a:rPr lang="hu-HU" sz="2000" b="1" dirty="0">
                <a:latin typeface="Times New Roman" pitchFamily="18" charset="0"/>
                <a:cs typeface="Times New Roman" pitchFamily="18" charset="0"/>
              </a:rPr>
              <a:t>Vezúv hegy tetejére menekültek. </a:t>
            </a:r>
          </a:p>
        </p:txBody>
      </p:sp>
      <p:sp>
        <p:nvSpPr>
          <p:cNvPr id="6" name="Téglalap 5"/>
          <p:cNvSpPr/>
          <p:nvPr/>
        </p:nvSpPr>
        <p:spPr>
          <a:xfrm>
            <a:off x="179512" y="6015191"/>
            <a:ext cx="878497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2000" dirty="0">
                <a:latin typeface="Times New Roman" pitchFamily="18" charset="0"/>
                <a:cs typeface="Times New Roman" pitchFamily="18" charset="0"/>
              </a:rPr>
              <a:t>A lázadókhoz sok rabszolga csatlakozott, és fosztogattak a környéken, bár Spartacus megpróbálta féken tartani </a:t>
            </a:r>
            <a:r>
              <a:rPr lang="hu-HU" sz="2000" dirty="0" smtClean="0">
                <a:latin typeface="Times New Roman" pitchFamily="18" charset="0"/>
                <a:cs typeface="Times New Roman" pitchFamily="18" charset="0"/>
              </a:rPr>
              <a:t>őket.</a:t>
            </a:r>
            <a:endParaRPr lang="hu-H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 descr="http://upload.wikimedia.org/wikipedia/commons/4/4d/Thrace_modern_state_boundaries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5992" y="199063"/>
            <a:ext cx="2204728" cy="220472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Balra nyíl 7"/>
          <p:cNvSpPr/>
          <p:nvPr/>
        </p:nvSpPr>
        <p:spPr>
          <a:xfrm rot="10619631">
            <a:off x="3491880" y="1301427"/>
            <a:ext cx="4248472" cy="255365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8018648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4" grpId="0"/>
      <p:bldP spid="5" grpId="0"/>
      <p:bldP spid="6" grpId="0"/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églalap 1"/>
          <p:cNvSpPr/>
          <p:nvPr/>
        </p:nvSpPr>
        <p:spPr>
          <a:xfrm>
            <a:off x="395535" y="404664"/>
            <a:ext cx="4749083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2000" dirty="0">
                <a:latin typeface="Times New Roman" pitchFamily="18" charset="0"/>
                <a:cs typeface="Times New Roman" pitchFamily="18" charset="0"/>
              </a:rPr>
              <a:t>A római </a:t>
            </a:r>
            <a:r>
              <a:rPr lang="hu-HU" sz="2000" dirty="0" smtClean="0">
                <a:latin typeface="Times New Roman" pitchFamily="18" charset="0"/>
                <a:cs typeface="Times New Roman" pitchFamily="18" charset="0"/>
              </a:rPr>
              <a:t>szenátus </a:t>
            </a:r>
            <a:r>
              <a:rPr lang="hu-HU" sz="2000" b="1" dirty="0">
                <a:latin typeface="Times New Roman" pitchFamily="18" charset="0"/>
                <a:cs typeface="Times New Roman" pitchFamily="18" charset="0"/>
              </a:rPr>
              <a:t>Spartacus</a:t>
            </a:r>
            <a:r>
              <a:rPr lang="hu-HU" sz="2000" dirty="0">
                <a:latin typeface="Times New Roman" pitchFamily="18" charset="0"/>
                <a:cs typeface="Times New Roman" pitchFamily="18" charset="0"/>
              </a:rPr>
              <a:t> ellen mintegy 3000, sebtében toborozott </a:t>
            </a:r>
            <a:r>
              <a:rPr lang="hu-HU" sz="2000" dirty="0" smtClean="0">
                <a:latin typeface="Times New Roman" pitchFamily="18" charset="0"/>
                <a:cs typeface="Times New Roman" pitchFamily="18" charset="0"/>
              </a:rPr>
              <a:t>katonát küldött.</a:t>
            </a:r>
          </a:p>
          <a:p>
            <a:r>
              <a:rPr lang="hu-HU" sz="2000" dirty="0">
                <a:latin typeface="Times New Roman" pitchFamily="18" charset="0"/>
                <a:cs typeface="Times New Roman" pitchFamily="18" charset="0"/>
              </a:rPr>
              <a:t>Spartacus </a:t>
            </a:r>
            <a:r>
              <a:rPr lang="hu-HU" sz="2000" b="1" dirty="0">
                <a:latin typeface="Times New Roman" pitchFamily="18" charset="0"/>
                <a:cs typeface="Times New Roman" pitchFamily="18" charset="0"/>
              </a:rPr>
              <a:t>a Vezúv hegyén </a:t>
            </a:r>
            <a:r>
              <a:rPr lang="hu-HU" sz="2000" b="1" dirty="0" smtClean="0">
                <a:latin typeface="Times New Roman" pitchFamily="18" charset="0"/>
                <a:cs typeface="Times New Roman" pitchFamily="18" charset="0"/>
              </a:rPr>
              <a:t>várta a rómaiakat. </a:t>
            </a:r>
          </a:p>
          <a:p>
            <a:r>
              <a:rPr lang="hu-HU" sz="2000" dirty="0" smtClean="0">
                <a:latin typeface="Times New Roman" pitchFamily="18" charset="0"/>
                <a:cs typeface="Times New Roman" pitchFamily="18" charset="0"/>
              </a:rPr>
              <a:t>Kiakarták éheztetni a rabszolgákat.</a:t>
            </a:r>
            <a:br>
              <a:rPr lang="hu-H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hu-HU" sz="2000" dirty="0" smtClean="0">
                <a:latin typeface="Times New Roman" pitchFamily="18" charset="0"/>
                <a:cs typeface="Times New Roman" pitchFamily="18" charset="0"/>
              </a:rPr>
              <a:t>Ekkor </a:t>
            </a:r>
            <a:r>
              <a:rPr lang="hu-HU" sz="2000" dirty="0">
                <a:latin typeface="Times New Roman" pitchFamily="18" charset="0"/>
                <a:cs typeface="Times New Roman" pitchFamily="18" charset="0"/>
              </a:rPr>
              <a:t>Spartacus megparancsolta embereinek, hogy </a:t>
            </a:r>
            <a:r>
              <a:rPr lang="hu-HU" sz="2000" b="1" dirty="0">
                <a:latin typeface="Times New Roman" pitchFamily="18" charset="0"/>
                <a:cs typeface="Times New Roman" pitchFamily="18" charset="0"/>
              </a:rPr>
              <a:t>indákból, növényekből, gallyakból fonjanak tíz kötélhágcsót. </a:t>
            </a:r>
            <a:r>
              <a:rPr lang="hu-HU" sz="2000" dirty="0">
                <a:latin typeface="Times New Roman" pitchFamily="18" charset="0"/>
                <a:cs typeface="Times New Roman" pitchFamily="18" charset="0"/>
              </a:rPr>
              <a:t>Ezeken az éj leple alatt leereszkedtek, megkerülték a </a:t>
            </a:r>
            <a:r>
              <a:rPr lang="hu-HU" sz="2000" dirty="0" smtClean="0">
                <a:latin typeface="Times New Roman" pitchFamily="18" charset="0"/>
                <a:cs typeface="Times New Roman" pitchFamily="18" charset="0"/>
              </a:rPr>
              <a:t>Vezúvot.  </a:t>
            </a:r>
            <a:endParaRPr lang="hu-H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http://www.romaikor.hu/image.php?p=spartacus_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8732" y="147018"/>
            <a:ext cx="2362090" cy="299395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églalap 2"/>
          <p:cNvSpPr/>
          <p:nvPr/>
        </p:nvSpPr>
        <p:spPr>
          <a:xfrm>
            <a:off x="4956871" y="3140968"/>
            <a:ext cx="417646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u-HU" b="1" dirty="0" smtClean="0">
                <a:solidFill>
                  <a:srgbClr val="002060"/>
                </a:solidFill>
                <a:latin typeface="+mj-lt"/>
                <a:cs typeface="Times New Roman" pitchFamily="18" charset="0"/>
              </a:rPr>
              <a:t>A rabszolgák </a:t>
            </a:r>
            <a:r>
              <a:rPr lang="hu-HU" b="1" dirty="0">
                <a:solidFill>
                  <a:srgbClr val="002060"/>
                </a:solidFill>
                <a:latin typeface="+mj-lt"/>
                <a:cs typeface="Times New Roman" pitchFamily="18" charset="0"/>
              </a:rPr>
              <a:t>könnyedén </a:t>
            </a:r>
            <a:r>
              <a:rPr lang="hu-HU" b="1" dirty="0" smtClean="0">
                <a:solidFill>
                  <a:srgbClr val="002060"/>
                </a:solidFill>
                <a:latin typeface="+mj-lt"/>
                <a:cs typeface="Times New Roman" pitchFamily="18" charset="0"/>
              </a:rPr>
              <a:t>legyőzték </a:t>
            </a:r>
            <a:r>
              <a:rPr lang="hu-HU" b="1" dirty="0">
                <a:solidFill>
                  <a:srgbClr val="002060"/>
                </a:solidFill>
                <a:latin typeface="+mj-lt"/>
                <a:cs typeface="Times New Roman" pitchFamily="18" charset="0"/>
              </a:rPr>
              <a:t>a meglepett római sereget.</a:t>
            </a:r>
          </a:p>
        </p:txBody>
      </p:sp>
      <p:pic>
        <p:nvPicPr>
          <p:cNvPr id="3074" name="Picture 2" descr="http://www.romaikor.hu/image.php?p=gladiator_5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787299"/>
            <a:ext cx="5240833" cy="288245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zövegdoboz 3"/>
          <p:cNvSpPr txBox="1"/>
          <p:nvPr/>
        </p:nvSpPr>
        <p:spPr>
          <a:xfrm>
            <a:off x="1480042" y="4024395"/>
            <a:ext cx="34968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b="1" dirty="0" smtClean="0">
                <a:solidFill>
                  <a:srgbClr val="002060"/>
                </a:solidFill>
              </a:rPr>
              <a:t>Gladiátorok küzdelme az arénában</a:t>
            </a:r>
            <a:endParaRPr lang="hu-HU" b="1" dirty="0">
              <a:solidFill>
                <a:srgbClr val="002060"/>
              </a:solidFill>
            </a:endParaRPr>
          </a:p>
        </p:txBody>
      </p:sp>
      <p:pic>
        <p:nvPicPr>
          <p:cNvPr id="3076" name="Picture 4" descr="http://www.torilecke.com/img/mid/453/04.-gladiatorviadal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4619" y="3787300"/>
            <a:ext cx="4007956" cy="288245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64624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églalap 4"/>
          <p:cNvSpPr/>
          <p:nvPr/>
        </p:nvSpPr>
        <p:spPr>
          <a:xfrm>
            <a:off x="251520" y="260648"/>
            <a:ext cx="5112568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2000" dirty="0">
                <a:latin typeface="Times New Roman" pitchFamily="18" charset="0"/>
                <a:cs typeface="Times New Roman" pitchFamily="18" charset="0"/>
              </a:rPr>
              <a:t>Az első győzelem híre futótűzként terjedt Itáliában </a:t>
            </a:r>
            <a:r>
              <a:rPr lang="hu-HU" sz="2000" b="1" dirty="0">
                <a:latin typeface="Times New Roman" pitchFamily="18" charset="0"/>
                <a:cs typeface="Times New Roman" pitchFamily="18" charset="0"/>
              </a:rPr>
              <a:t>a patríciusok a vidéki birtokaikról a városokba menekültek. </a:t>
            </a:r>
            <a:r>
              <a:rPr lang="hu-HU" sz="20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hu-HU" sz="2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hu-HU" sz="2000" b="1" dirty="0" smtClean="0">
                <a:latin typeface="Times New Roman" pitchFamily="18" charset="0"/>
                <a:cs typeface="Times New Roman" pitchFamily="18" charset="0"/>
              </a:rPr>
              <a:t>Spartacus </a:t>
            </a:r>
            <a:r>
              <a:rPr lang="hu-HU" sz="2000" b="1" dirty="0">
                <a:latin typeface="Times New Roman" pitchFamily="18" charset="0"/>
                <a:cs typeface="Times New Roman" pitchFamily="18" charset="0"/>
              </a:rPr>
              <a:t>és társai észak Itália felé vették az irányt. </a:t>
            </a:r>
            <a:r>
              <a:rPr lang="hu-HU" sz="20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hu-HU" sz="2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hu-HU" sz="2000" dirty="0" smtClean="0">
                <a:latin typeface="Times New Roman" pitchFamily="18" charset="0"/>
                <a:cs typeface="Times New Roman" pitchFamily="18" charset="0"/>
              </a:rPr>
              <a:t>Nemcsak </a:t>
            </a:r>
            <a:r>
              <a:rPr lang="hu-HU" sz="2000" dirty="0">
                <a:latin typeface="Times New Roman" pitchFamily="18" charset="0"/>
                <a:cs typeface="Times New Roman" pitchFamily="18" charset="0"/>
              </a:rPr>
              <a:t>rabszolgák </a:t>
            </a:r>
            <a:r>
              <a:rPr lang="hu-HU" sz="2000" b="1" dirty="0" smtClean="0">
                <a:latin typeface="Times New Roman" pitchFamily="18" charset="0"/>
                <a:cs typeface="Times New Roman" pitchFamily="18" charset="0"/>
              </a:rPr>
              <a:t>csatlakoztak tömegesen  hozzá</a:t>
            </a:r>
            <a:r>
              <a:rPr lang="hu-HU" sz="2000" b="1" dirty="0">
                <a:latin typeface="Times New Roman" pitchFamily="18" charset="0"/>
                <a:cs typeface="Times New Roman" pitchFamily="18" charset="0"/>
              </a:rPr>
              <a:t>, hanem a római uralommal elégedetlen </a:t>
            </a:r>
            <a:r>
              <a:rPr lang="hu-HU" sz="2000" dirty="0" smtClean="0">
                <a:latin typeface="Times New Roman" pitchFamily="18" charset="0"/>
                <a:cs typeface="Times New Roman" pitchFamily="18" charset="0"/>
              </a:rPr>
              <a:t>római </a:t>
            </a:r>
            <a:r>
              <a:rPr lang="hu-HU" sz="2000" dirty="0">
                <a:latin typeface="Times New Roman" pitchFamily="18" charset="0"/>
                <a:cs typeface="Times New Roman" pitchFamily="18" charset="0"/>
              </a:rPr>
              <a:t>polgárjoggal nem rendelkező </a:t>
            </a:r>
            <a:r>
              <a:rPr lang="hu-HU" sz="2000" b="1" dirty="0">
                <a:latin typeface="Times New Roman" pitchFamily="18" charset="0"/>
                <a:cs typeface="Times New Roman" pitchFamily="18" charset="0"/>
              </a:rPr>
              <a:t>itáliai szabadok is. </a:t>
            </a:r>
          </a:p>
        </p:txBody>
      </p:sp>
      <p:sp>
        <p:nvSpPr>
          <p:cNvPr id="6" name="Téglalap 5"/>
          <p:cNvSpPr/>
          <p:nvPr/>
        </p:nvSpPr>
        <p:spPr>
          <a:xfrm>
            <a:off x="4067944" y="4149080"/>
            <a:ext cx="4752528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2000" dirty="0">
                <a:latin typeface="Times New Roman" pitchFamily="18" charset="0"/>
                <a:cs typeface="Times New Roman" pitchFamily="18" charset="0"/>
              </a:rPr>
              <a:t>A rabszolga sereget semmi nem tudta megállítani, elérték a Pó-alföldet. </a:t>
            </a:r>
            <a:r>
              <a:rPr lang="hu-H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hu-H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hu-HU" sz="2000" dirty="0" smtClean="0">
                <a:latin typeface="Times New Roman" pitchFamily="18" charset="0"/>
                <a:cs typeface="Times New Roman" pitchFamily="18" charset="0"/>
              </a:rPr>
              <a:t>Ezzel </a:t>
            </a:r>
            <a:r>
              <a:rPr lang="hu-HU" sz="2000" b="1" dirty="0">
                <a:latin typeface="Times New Roman" pitchFamily="18" charset="0"/>
                <a:cs typeface="Times New Roman" pitchFamily="18" charset="0"/>
              </a:rPr>
              <a:t>Spartacus lehetővé tette, hogy </a:t>
            </a:r>
            <a:r>
              <a:rPr lang="hu-HU" sz="2000" dirty="0">
                <a:latin typeface="Times New Roman" pitchFamily="18" charset="0"/>
                <a:cs typeface="Times New Roman" pitchFamily="18" charset="0"/>
              </a:rPr>
              <a:t>seregeivel menekülő </a:t>
            </a:r>
            <a:r>
              <a:rPr lang="hu-HU" sz="2000" b="1" dirty="0">
                <a:latin typeface="Times New Roman" pitchFamily="18" charset="0"/>
                <a:cs typeface="Times New Roman" pitchFamily="18" charset="0"/>
              </a:rPr>
              <a:t>rabszolgák tömegei elhagyhassák Itáliát. </a:t>
            </a:r>
            <a:r>
              <a:rPr lang="hu-H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hu-H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hu-HU" sz="2000" dirty="0" smtClean="0">
                <a:latin typeface="Times New Roman" pitchFamily="18" charset="0"/>
                <a:cs typeface="Times New Roman" pitchFamily="18" charset="0"/>
              </a:rPr>
              <a:t>Maga </a:t>
            </a:r>
            <a:r>
              <a:rPr lang="hu-HU" sz="2000" dirty="0">
                <a:latin typeface="Times New Roman" pitchFamily="18" charset="0"/>
                <a:cs typeface="Times New Roman" pitchFamily="18" charset="0"/>
              </a:rPr>
              <a:t>a sereg azonban nem hagyta el Itáliát, </a:t>
            </a:r>
            <a:r>
              <a:rPr lang="hu-HU" sz="2000" b="1" dirty="0">
                <a:latin typeface="Times New Roman" pitchFamily="18" charset="0"/>
                <a:cs typeface="Times New Roman" pitchFamily="18" charset="0"/>
              </a:rPr>
              <a:t>Spartacus célja </a:t>
            </a:r>
            <a:r>
              <a:rPr lang="hu-HU" sz="2000" dirty="0">
                <a:latin typeface="Times New Roman" pitchFamily="18" charset="0"/>
                <a:cs typeface="Times New Roman" pitchFamily="18" charset="0"/>
              </a:rPr>
              <a:t>ugyanis nem a szökés volt, hanem </a:t>
            </a:r>
            <a:r>
              <a:rPr lang="hu-HU" sz="2000" b="1" dirty="0">
                <a:latin typeface="Times New Roman" pitchFamily="18" charset="0"/>
                <a:cs typeface="Times New Roman" pitchFamily="18" charset="0"/>
              </a:rPr>
              <a:t>Róma elpusztítása. </a:t>
            </a:r>
          </a:p>
        </p:txBody>
      </p:sp>
      <p:pic>
        <p:nvPicPr>
          <p:cNvPr id="4098" name="Picture 2" descr="http://t3.gstatic.com/images?q=tbn:ANd9GcTn_Vr7pahoKkAoA_qNWhqsWvfj73fxN5GSHh1TtffnIBbi3F3X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0117" y="116632"/>
            <a:ext cx="3206953" cy="388843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Szövegdoboz 6"/>
          <p:cNvSpPr txBox="1"/>
          <p:nvPr/>
        </p:nvSpPr>
        <p:spPr>
          <a:xfrm>
            <a:off x="5481906" y="3747644"/>
            <a:ext cx="34233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b="1" dirty="0" smtClean="0">
                <a:solidFill>
                  <a:srgbClr val="002060"/>
                </a:solidFill>
              </a:rPr>
              <a:t>A rabszolgahad vonulása Itáliában</a:t>
            </a:r>
            <a:endParaRPr lang="hu-HU" b="1" dirty="0">
              <a:solidFill>
                <a:srgbClr val="002060"/>
              </a:solidFill>
            </a:endParaRPr>
          </a:p>
        </p:txBody>
      </p:sp>
      <p:pic>
        <p:nvPicPr>
          <p:cNvPr id="4100" name="Picture 4" descr="romaikor_ke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122970"/>
            <a:ext cx="3127209" cy="358065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Szövegdoboz 7"/>
          <p:cNvSpPr txBox="1"/>
          <p:nvPr/>
        </p:nvSpPr>
        <p:spPr>
          <a:xfrm>
            <a:off x="1475656" y="3132491"/>
            <a:ext cx="38028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b="1" dirty="0" smtClean="0">
                <a:solidFill>
                  <a:srgbClr val="002060"/>
                </a:solidFill>
              </a:rPr>
              <a:t>Elképzelt jelenet a rabszolgák harcáról</a:t>
            </a:r>
            <a:endParaRPr lang="hu-HU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75974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églalap 3"/>
          <p:cNvSpPr/>
          <p:nvPr/>
        </p:nvSpPr>
        <p:spPr>
          <a:xfrm>
            <a:off x="323528" y="260648"/>
            <a:ext cx="5544616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2000" b="1" dirty="0" smtClean="0">
                <a:latin typeface="Times New Roman" pitchFamily="18" charset="0"/>
                <a:cs typeface="Times New Roman" pitchFamily="18" charset="0"/>
              </a:rPr>
              <a:t>Spartacus szövetséget akar kötni </a:t>
            </a:r>
            <a:r>
              <a:rPr lang="hu-HU" sz="2000" b="1" dirty="0">
                <a:latin typeface="Times New Roman" pitchFamily="18" charset="0"/>
                <a:cs typeface="Times New Roman" pitchFamily="18" charset="0"/>
              </a:rPr>
              <a:t>a Földközi-tengeri </a:t>
            </a:r>
            <a:r>
              <a:rPr lang="hu-HU" sz="2000" b="1" dirty="0" smtClean="0">
                <a:latin typeface="Times New Roman" pitchFamily="18" charset="0"/>
                <a:cs typeface="Times New Roman" pitchFamily="18" charset="0"/>
              </a:rPr>
              <a:t>kalózokkal. </a:t>
            </a:r>
            <a:br>
              <a:rPr lang="hu-HU" sz="2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hu-HU" sz="2000" dirty="0">
                <a:latin typeface="Times New Roman" pitchFamily="18" charset="0"/>
                <a:cs typeface="Times New Roman" pitchFamily="18" charset="0"/>
              </a:rPr>
              <a:t>M</a:t>
            </a:r>
            <a:r>
              <a:rPr lang="hu-HU" sz="2000" dirty="0" smtClean="0">
                <a:latin typeface="Times New Roman" pitchFamily="18" charset="0"/>
                <a:cs typeface="Times New Roman" pitchFamily="18" charset="0"/>
              </a:rPr>
              <a:t>egpróbál </a:t>
            </a:r>
            <a:r>
              <a:rPr lang="hu-HU" sz="2000" dirty="0">
                <a:latin typeface="Times New Roman" pitchFamily="18" charset="0"/>
                <a:cs typeface="Times New Roman" pitchFamily="18" charset="0"/>
              </a:rPr>
              <a:t>Szicíliába átjutni, de ehhez nem kap segítséget a kalózoktól. </a:t>
            </a:r>
            <a:r>
              <a:rPr lang="hu-H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hu-H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hu-HU" sz="2000" dirty="0" smtClean="0">
                <a:latin typeface="Times New Roman" pitchFamily="18" charset="0"/>
                <a:cs typeface="Times New Roman" pitchFamily="18" charset="0"/>
              </a:rPr>
              <a:t>Spartacus </a:t>
            </a:r>
            <a:r>
              <a:rPr lang="hu-HU" sz="2000" dirty="0">
                <a:latin typeface="Times New Roman" pitchFamily="18" charset="0"/>
                <a:cs typeface="Times New Roman" pitchFamily="18" charset="0"/>
              </a:rPr>
              <a:t>ekkor </a:t>
            </a:r>
            <a:r>
              <a:rPr lang="hu-HU" sz="2000" b="1" dirty="0">
                <a:latin typeface="Times New Roman" pitchFamily="18" charset="0"/>
                <a:cs typeface="Times New Roman" pitchFamily="18" charset="0"/>
              </a:rPr>
              <a:t>megpróbál</a:t>
            </a:r>
            <a:r>
              <a:rPr lang="hu-HU" sz="2000" dirty="0">
                <a:latin typeface="Times New Roman" pitchFamily="18" charset="0"/>
                <a:cs typeface="Times New Roman" pitchFamily="18" charset="0"/>
              </a:rPr>
              <a:t> erősen megfogyatkozott seregével </a:t>
            </a:r>
            <a:r>
              <a:rPr lang="hu-HU" sz="2000" b="1" dirty="0">
                <a:latin typeface="Times New Roman" pitchFamily="18" charset="0"/>
                <a:cs typeface="Times New Roman" pitchFamily="18" charset="0"/>
              </a:rPr>
              <a:t>Rómára támadni. </a:t>
            </a:r>
            <a:r>
              <a:rPr lang="hu-H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hu-H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hu-HU" sz="2000" b="1" dirty="0" smtClean="0">
                <a:latin typeface="Times New Roman" pitchFamily="18" charset="0"/>
                <a:cs typeface="Times New Roman" pitchFamily="18" charset="0"/>
              </a:rPr>
              <a:t>Ezt </a:t>
            </a:r>
            <a:r>
              <a:rPr lang="hu-HU" sz="2000" b="1" dirty="0">
                <a:latin typeface="Times New Roman" pitchFamily="18" charset="0"/>
                <a:cs typeface="Times New Roman" pitchFamily="18" charset="0"/>
              </a:rPr>
              <a:t>a sereget veri meg </a:t>
            </a:r>
            <a:r>
              <a:rPr lang="hu-HU" sz="2000" b="1" dirty="0" err="1">
                <a:latin typeface="Times New Roman" pitchFamily="18" charset="0"/>
                <a:cs typeface="Times New Roman" pitchFamily="18" charset="0"/>
              </a:rPr>
              <a:t>Crassus</a:t>
            </a:r>
            <a:r>
              <a:rPr lang="hu-HU" sz="2000" b="1" dirty="0">
                <a:latin typeface="Times New Roman" pitchFamily="18" charset="0"/>
                <a:cs typeface="Times New Roman" pitchFamily="18" charset="0"/>
              </a:rPr>
              <a:t> római hadvezér. </a:t>
            </a:r>
          </a:p>
        </p:txBody>
      </p:sp>
      <p:sp>
        <p:nvSpPr>
          <p:cNvPr id="5" name="Téglalap 4"/>
          <p:cNvSpPr/>
          <p:nvPr/>
        </p:nvSpPr>
        <p:spPr>
          <a:xfrm>
            <a:off x="3347864" y="4128065"/>
            <a:ext cx="5590784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2000" dirty="0" smtClean="0">
                <a:latin typeface="Times New Roman" pitchFamily="18" charset="0"/>
                <a:cs typeface="Times New Roman" pitchFamily="18" charset="0"/>
              </a:rPr>
              <a:t>Spartacus </a:t>
            </a:r>
            <a:r>
              <a:rPr lang="hu-HU" sz="2000" dirty="0">
                <a:latin typeface="Times New Roman" pitchFamily="18" charset="0"/>
                <a:cs typeface="Times New Roman" pitchFamily="18" charset="0"/>
              </a:rPr>
              <a:t>haláláról is megkérdőjelezhetőek a </a:t>
            </a:r>
            <a:r>
              <a:rPr lang="hu-HU" sz="2000" dirty="0" smtClean="0">
                <a:latin typeface="Times New Roman" pitchFamily="18" charset="0"/>
                <a:cs typeface="Times New Roman" pitchFamily="18" charset="0"/>
              </a:rPr>
              <a:t>hírek. </a:t>
            </a:r>
            <a:br>
              <a:rPr lang="hu-H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hu-HU" sz="2000" b="1" dirty="0" smtClean="0">
                <a:latin typeface="Times New Roman" pitchFamily="18" charset="0"/>
                <a:cs typeface="Times New Roman" pitchFamily="18" charset="0"/>
              </a:rPr>
              <a:t>A rómaiak </a:t>
            </a:r>
            <a:r>
              <a:rPr lang="hu-HU" sz="2000" b="1" dirty="0">
                <a:latin typeface="Times New Roman" pitchFamily="18" charset="0"/>
                <a:cs typeface="Times New Roman" pitchFamily="18" charset="0"/>
              </a:rPr>
              <a:t>az elfogott rabszolgákat a Róma és Capua közötti úton keresztekre </a:t>
            </a:r>
            <a:r>
              <a:rPr lang="hu-HU" sz="2000" b="1" dirty="0" smtClean="0">
                <a:latin typeface="Times New Roman" pitchFamily="18" charset="0"/>
                <a:cs typeface="Times New Roman" pitchFamily="18" charset="0"/>
              </a:rPr>
              <a:t>feszítették.</a:t>
            </a:r>
            <a:r>
              <a:rPr lang="hu-HU" sz="2000" b="1" dirty="0">
                <a:latin typeface="Times New Roman" pitchFamily="18" charset="0"/>
                <a:cs typeface="Times New Roman" pitchFamily="18" charset="0"/>
              </a:rPr>
              <a:t> </a:t>
            </a:r>
            <a:br>
              <a:rPr lang="hu-HU" sz="2000" b="1" dirty="0">
                <a:latin typeface="Times New Roman" pitchFamily="18" charset="0"/>
                <a:cs typeface="Times New Roman" pitchFamily="18" charset="0"/>
              </a:rPr>
            </a:br>
            <a:r>
              <a:rPr lang="hu-HU" sz="2000" b="1" dirty="0" smtClean="0">
                <a:latin typeface="Times New Roman" pitchFamily="18" charset="0"/>
                <a:cs typeface="Times New Roman" pitchFamily="18" charset="0"/>
              </a:rPr>
              <a:t>A felkelés</a:t>
            </a:r>
            <a:r>
              <a:rPr lang="hu-H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hu-HU" sz="2000" dirty="0">
                <a:latin typeface="Times New Roman" pitchFamily="18" charset="0"/>
                <a:cs typeface="Times New Roman" pitchFamily="18" charset="0"/>
              </a:rPr>
              <a:t>alapvetően </a:t>
            </a:r>
            <a:r>
              <a:rPr lang="hu-HU" sz="2000" b="1" dirty="0">
                <a:latin typeface="Times New Roman" pitchFamily="18" charset="0"/>
                <a:cs typeface="Times New Roman" pitchFamily="18" charset="0"/>
              </a:rPr>
              <a:t>megrendítette a Római </a:t>
            </a:r>
            <a:r>
              <a:rPr lang="hu-HU" sz="2000" b="1" dirty="0" smtClean="0">
                <a:latin typeface="Times New Roman" pitchFamily="18" charset="0"/>
                <a:cs typeface="Times New Roman" pitchFamily="18" charset="0"/>
              </a:rPr>
              <a:t>birodalmat</a:t>
            </a:r>
            <a:r>
              <a:rPr lang="hu-HU" sz="2000" b="1" dirty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hu-HU" sz="20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hu-HU" sz="2000" dirty="0">
                <a:latin typeface="Times New Roman" pitchFamily="18" charset="0"/>
                <a:cs typeface="Times New Roman" pitchFamily="18" charset="0"/>
              </a:rPr>
            </a:br>
            <a:r>
              <a:rPr lang="hu-HU" sz="2000" b="1" dirty="0" smtClean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hu-H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hu-HU" sz="2000" b="1" dirty="0">
                <a:latin typeface="Times New Roman" pitchFamily="18" charset="0"/>
                <a:cs typeface="Times New Roman" pitchFamily="18" charset="0"/>
              </a:rPr>
              <a:t>rabszolgatartókat az újabb lázadástól való félelem az emberségesebb bánásmódra kényszerítette. </a:t>
            </a:r>
          </a:p>
        </p:txBody>
      </p:sp>
      <p:pic>
        <p:nvPicPr>
          <p:cNvPr id="6" name="Picture 2" descr="romaikor_ke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765" y="2512384"/>
            <a:ext cx="2993271" cy="352389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Szövegdoboz 6"/>
          <p:cNvSpPr txBox="1"/>
          <p:nvPr/>
        </p:nvSpPr>
        <p:spPr>
          <a:xfrm>
            <a:off x="251757" y="6036279"/>
            <a:ext cx="295382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hu-HU" b="1" dirty="0" smtClean="0">
                <a:solidFill>
                  <a:srgbClr val="002060"/>
                </a:solidFill>
              </a:rPr>
              <a:t>Spartacus utolsó csatájában, </a:t>
            </a:r>
            <a:br>
              <a:rPr lang="hu-HU" b="1" dirty="0" smtClean="0">
                <a:solidFill>
                  <a:srgbClr val="002060"/>
                </a:solidFill>
              </a:rPr>
            </a:br>
            <a:r>
              <a:rPr lang="hu-HU" b="1" dirty="0" smtClean="0">
                <a:solidFill>
                  <a:srgbClr val="002060"/>
                </a:solidFill>
              </a:rPr>
              <a:t>harc közben hal meg</a:t>
            </a:r>
            <a:endParaRPr lang="hu-HU" b="1" dirty="0">
              <a:solidFill>
                <a:srgbClr val="002060"/>
              </a:solidFill>
            </a:endParaRPr>
          </a:p>
        </p:txBody>
      </p:sp>
      <p:sp>
        <p:nvSpPr>
          <p:cNvPr id="8" name="Téglalap 7"/>
          <p:cNvSpPr/>
          <p:nvPr/>
        </p:nvSpPr>
        <p:spPr>
          <a:xfrm>
            <a:off x="4067944" y="2780928"/>
            <a:ext cx="291581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u-HU" b="1" dirty="0"/>
              <a:t>Marcus </a:t>
            </a:r>
            <a:r>
              <a:rPr lang="hu-HU" b="1" dirty="0" err="1"/>
              <a:t>Licinius</a:t>
            </a:r>
            <a:r>
              <a:rPr lang="hu-HU" b="1" dirty="0"/>
              <a:t> </a:t>
            </a:r>
            <a:r>
              <a:rPr lang="hu-HU" b="1" dirty="0" err="1"/>
              <a:t>Crassus</a:t>
            </a:r>
            <a:r>
              <a:rPr lang="hu-HU" dirty="0"/>
              <a:t> </a:t>
            </a:r>
            <a:r>
              <a:rPr lang="hu-HU" dirty="0" smtClean="0"/>
              <a:t/>
            </a:r>
            <a:br>
              <a:rPr lang="hu-HU" dirty="0" smtClean="0"/>
            </a:br>
            <a:r>
              <a:rPr lang="hu-HU" b="1" i="1" dirty="0" smtClean="0"/>
              <a:t>(</a:t>
            </a:r>
            <a:r>
              <a:rPr lang="hu-HU" b="1" i="1" dirty="0"/>
              <a:t>i. e. 114 – i. e. 53) </a:t>
            </a:r>
            <a:r>
              <a:rPr lang="hu-HU" b="1" i="1" dirty="0" smtClean="0"/>
              <a:t/>
            </a:r>
            <a:br>
              <a:rPr lang="hu-HU" b="1" i="1" dirty="0" smtClean="0"/>
            </a:br>
            <a:r>
              <a:rPr lang="hu-HU" dirty="0" smtClean="0"/>
              <a:t>római</a:t>
            </a:r>
            <a:r>
              <a:rPr lang="hu-HU" dirty="0"/>
              <a:t> politikus, hadvezér, </a:t>
            </a:r>
            <a:r>
              <a:rPr lang="hu-HU" dirty="0" smtClean="0"/>
              <a:t/>
            </a:r>
            <a:br>
              <a:rPr lang="hu-HU" dirty="0" smtClean="0"/>
            </a:br>
            <a:r>
              <a:rPr lang="hu-HU" dirty="0" smtClean="0"/>
              <a:t>az</a:t>
            </a:r>
            <a:r>
              <a:rPr lang="hu-HU" dirty="0"/>
              <a:t> első triumvirátus tagja.</a:t>
            </a:r>
          </a:p>
        </p:txBody>
      </p:sp>
      <p:pic>
        <p:nvPicPr>
          <p:cNvPr id="2050" name="Picture 2" descr="http://www.myartprints.com/kunst/roman/bust_marcus_licinius_crassus_hi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209100"/>
            <a:ext cx="2350424" cy="328537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581177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/>
          <p:cNvSpPr txBox="1"/>
          <p:nvPr/>
        </p:nvSpPr>
        <p:spPr>
          <a:xfrm>
            <a:off x="395536" y="260648"/>
            <a:ext cx="328607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Miről is tanultunk?</a:t>
            </a:r>
            <a:endParaRPr lang="hu-H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Kép 2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9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19" y="1052736"/>
            <a:ext cx="8737777" cy="2736304"/>
          </a:xfrm>
          <a:prstGeom prst="rect">
            <a:avLst/>
          </a:prstGeom>
        </p:spPr>
      </p:pic>
      <p:sp>
        <p:nvSpPr>
          <p:cNvPr id="5" name="Ellipszis 4"/>
          <p:cNvSpPr/>
          <p:nvPr/>
        </p:nvSpPr>
        <p:spPr>
          <a:xfrm>
            <a:off x="539552" y="1412776"/>
            <a:ext cx="432048" cy="432048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6" name="Ellipszis 5"/>
          <p:cNvSpPr/>
          <p:nvPr/>
        </p:nvSpPr>
        <p:spPr>
          <a:xfrm>
            <a:off x="539552" y="3356992"/>
            <a:ext cx="432048" cy="432048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8" name="Ellipszis 7"/>
          <p:cNvSpPr/>
          <p:nvPr/>
        </p:nvSpPr>
        <p:spPr>
          <a:xfrm>
            <a:off x="575069" y="2113692"/>
            <a:ext cx="432048" cy="432048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pic>
        <p:nvPicPr>
          <p:cNvPr id="9" name="Kép 8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9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19" y="4010200"/>
            <a:ext cx="8737778" cy="1795064"/>
          </a:xfrm>
          <a:prstGeom prst="rect">
            <a:avLst/>
          </a:prstGeom>
        </p:spPr>
      </p:pic>
      <p:pic>
        <p:nvPicPr>
          <p:cNvPr id="11" name="Kép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19" y="6026424"/>
            <a:ext cx="8737778" cy="570928"/>
          </a:xfrm>
          <a:prstGeom prst="rect">
            <a:avLst/>
          </a:prstGeom>
        </p:spPr>
      </p:pic>
      <p:sp>
        <p:nvSpPr>
          <p:cNvPr id="12" name="Szövegdoboz 11"/>
          <p:cNvSpPr txBox="1"/>
          <p:nvPr/>
        </p:nvSpPr>
        <p:spPr>
          <a:xfrm>
            <a:off x="2668923" y="4437112"/>
            <a:ext cx="493840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hu-HU" sz="2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hadseregből leszerelt, kiöregedett katona.</a:t>
            </a:r>
            <a:endParaRPr lang="hu-HU" sz="20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Szövegdoboz 12"/>
          <p:cNvSpPr txBox="1"/>
          <p:nvPr/>
        </p:nvSpPr>
        <p:spPr>
          <a:xfrm>
            <a:off x="2405256" y="4837222"/>
            <a:ext cx="548483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hu-HU" sz="2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római hadsereg kb. 4-5 ezer főből álló egysége.</a:t>
            </a:r>
            <a:endParaRPr lang="hu-HU" sz="20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Szövegdoboz 13"/>
          <p:cNvSpPr txBox="1"/>
          <p:nvPr/>
        </p:nvSpPr>
        <p:spPr>
          <a:xfrm>
            <a:off x="2311446" y="5295766"/>
            <a:ext cx="567245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hu-HU" sz="2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Vadállatokkal vagy egymással harcoló rabszolgák.</a:t>
            </a:r>
            <a:endParaRPr lang="hu-HU" sz="20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Szövegdoboz 14"/>
          <p:cNvSpPr txBox="1"/>
          <p:nvPr/>
        </p:nvSpPr>
        <p:spPr>
          <a:xfrm>
            <a:off x="6228184" y="6026424"/>
            <a:ext cx="128112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hu-HU" sz="2000" b="1" dirty="0" smtClean="0">
                <a:solidFill>
                  <a:srgbClr val="2F491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Spartacus</a:t>
            </a:r>
            <a:endParaRPr lang="hu-HU" sz="2000" b="1" dirty="0">
              <a:solidFill>
                <a:srgbClr val="2F491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947855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6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1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6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8" grpId="0" animBg="1"/>
      <p:bldP spid="12" grpId="0"/>
      <p:bldP spid="13" grpId="0"/>
      <p:bldP spid="14" grpId="0"/>
      <p:bldP spid="1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17" y="188640"/>
            <a:ext cx="8635001" cy="3312368"/>
          </a:xfrm>
          <a:prstGeom prst="rect">
            <a:avLst/>
          </a:prstGeom>
        </p:spPr>
      </p:pic>
      <p:pic>
        <p:nvPicPr>
          <p:cNvPr id="3" name="Kép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17" y="3534431"/>
            <a:ext cx="8635001" cy="3127638"/>
          </a:xfrm>
          <a:prstGeom prst="rect">
            <a:avLst/>
          </a:prstGeom>
        </p:spPr>
      </p:pic>
      <p:sp>
        <p:nvSpPr>
          <p:cNvPr id="4" name="Szövegdoboz 3"/>
          <p:cNvSpPr txBox="1"/>
          <p:nvPr/>
        </p:nvSpPr>
        <p:spPr>
          <a:xfrm>
            <a:off x="913316" y="2963722"/>
            <a:ext cx="183114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hu-HU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hu-HU" sz="2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ézművesipar  </a:t>
            </a:r>
            <a:endParaRPr lang="hu-HU" sz="20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Szövegdoboz 4"/>
          <p:cNvSpPr txBox="1"/>
          <p:nvPr/>
        </p:nvSpPr>
        <p:spPr>
          <a:xfrm>
            <a:off x="3629497" y="2998919"/>
            <a:ext cx="187904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hu-HU" sz="2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mezőgazdaság  </a:t>
            </a:r>
            <a:endParaRPr lang="hu-HU" sz="20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Szövegdoboz 5"/>
          <p:cNvSpPr txBox="1"/>
          <p:nvPr/>
        </p:nvSpPr>
        <p:spPr>
          <a:xfrm>
            <a:off x="6604468" y="2998919"/>
            <a:ext cx="140936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hu-HU" sz="2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bányászat  </a:t>
            </a:r>
            <a:endParaRPr lang="hu-HU" sz="20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Szövegdoboz 6"/>
          <p:cNvSpPr txBox="1"/>
          <p:nvPr/>
        </p:nvSpPr>
        <p:spPr>
          <a:xfrm>
            <a:off x="3910023" y="6091259"/>
            <a:ext cx="159851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hu-HU" sz="2000" b="1" dirty="0">
                <a:solidFill>
                  <a:srgbClr val="2F491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hu-HU" sz="2000" b="1" dirty="0" smtClean="0">
                <a:solidFill>
                  <a:srgbClr val="2F491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ilágítóolaj   </a:t>
            </a:r>
            <a:endParaRPr lang="hu-HU" sz="2000" b="1" dirty="0">
              <a:solidFill>
                <a:srgbClr val="2F491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Szövegdoboz 7"/>
          <p:cNvSpPr txBox="1"/>
          <p:nvPr/>
        </p:nvSpPr>
        <p:spPr>
          <a:xfrm>
            <a:off x="1634780" y="6091259"/>
            <a:ext cx="6930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hu-HU" sz="2000" b="1" dirty="0" smtClean="0">
                <a:solidFill>
                  <a:srgbClr val="2F491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bor</a:t>
            </a:r>
            <a:r>
              <a:rPr lang="hu-HU" sz="2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endParaRPr lang="hu-HU" sz="20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Szövegdoboz 8"/>
          <p:cNvSpPr txBox="1"/>
          <p:nvPr/>
        </p:nvSpPr>
        <p:spPr>
          <a:xfrm>
            <a:off x="6123266" y="6111232"/>
            <a:ext cx="278954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hu-HU" sz="2000" b="1" dirty="0">
                <a:solidFill>
                  <a:srgbClr val="2F491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hu-HU" sz="2000" b="1" dirty="0" smtClean="0">
                <a:solidFill>
                  <a:srgbClr val="2F491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serép és fémedények    </a:t>
            </a:r>
            <a:endParaRPr lang="hu-HU" sz="2000" b="1" dirty="0">
              <a:solidFill>
                <a:srgbClr val="2F491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15573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</p:bldLst>
  </p:timing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2588</TotalTime>
  <Words>220</Words>
  <Application>Microsoft Office PowerPoint</Application>
  <PresentationFormat>Diavetítés a képernyőre (4:3 oldalarány)</PresentationFormat>
  <Paragraphs>35</Paragraphs>
  <Slides>8</Slides>
  <Notes>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4</vt:i4>
      </vt:variant>
      <vt:variant>
        <vt:lpstr>Téma</vt:lpstr>
      </vt:variant>
      <vt:variant>
        <vt:i4>1</vt:i4>
      </vt:variant>
      <vt:variant>
        <vt:lpstr>Diacímek</vt:lpstr>
      </vt:variant>
      <vt:variant>
        <vt:i4>8</vt:i4>
      </vt:variant>
    </vt:vector>
  </HeadingPairs>
  <TitlesOfParts>
    <vt:vector size="13" baseType="lpstr">
      <vt:lpstr>Arial</vt:lpstr>
      <vt:lpstr>Calibri</vt:lpstr>
      <vt:lpstr>Monotype Corsiva</vt:lpstr>
      <vt:lpstr>Times New Roman</vt:lpstr>
      <vt:lpstr>Office-téma</vt:lpstr>
      <vt:lpstr>RÓMA  TÖRTÉNETE       i.e. 753 - 476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RÓMA  TÖRTÉNETE  i.e. 752 - 476</dc:title>
  <dc:creator>Tanári gép</dc:creator>
  <cp:lastModifiedBy>Tikos Kálmán</cp:lastModifiedBy>
  <cp:revision>253</cp:revision>
  <dcterms:created xsi:type="dcterms:W3CDTF">2013-03-05T13:52:51Z</dcterms:created>
  <dcterms:modified xsi:type="dcterms:W3CDTF">2020-03-25T14:55:14Z</dcterms:modified>
</cp:coreProperties>
</file>