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319" r:id="rId6"/>
    <p:sldId id="276" r:id="rId7"/>
    <p:sldId id="277" r:id="rId8"/>
    <p:sldId id="278" r:id="rId9"/>
    <p:sldId id="296" r:id="rId10"/>
    <p:sldId id="297" r:id="rId11"/>
    <p:sldId id="298" r:id="rId12"/>
    <p:sldId id="279" r:id="rId13"/>
    <p:sldId id="280" r:id="rId14"/>
    <p:sldId id="281" r:id="rId15"/>
    <p:sldId id="282" r:id="rId16"/>
    <p:sldId id="321" r:id="rId17"/>
    <p:sldId id="284" r:id="rId18"/>
    <p:sldId id="283" r:id="rId19"/>
    <p:sldId id="285" r:id="rId20"/>
    <p:sldId id="286" r:id="rId21"/>
    <p:sldId id="287" r:id="rId22"/>
    <p:sldId id="320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D5D19"/>
    <a:srgbClr val="43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9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8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2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4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6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7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9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8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9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DACF-5A6E-43D8-861C-F4BD28A3C87E}" type="datetimeFigureOut">
              <a:rPr lang="hu-HU" smtClean="0"/>
              <a:t>2020. 03. 15.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0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hu.wikipedia.org/w/index.php?title=F%C3%A1jl:Windisch-Graetz.jpg&amp;filetimestamp=200604082031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93204"/>
            <a:ext cx="4176464" cy="1143000"/>
          </a:xfrm>
        </p:spPr>
        <p:txBody>
          <a:bodyPr/>
          <a:lstStyle/>
          <a:p>
            <a:pPr algn="l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új országgyűlés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15008" y="508518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országgyűlés a szabadságharc végéig együtt maradt, bár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részben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kicserélő-dött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képviselői állománnyal.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üléseket december 31-éig Pesten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tartották.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követően a hadiállapot változása miatt az üléseket Debrecenbe helyezték át.</a:t>
            </a:r>
          </a:p>
        </p:txBody>
      </p:sp>
      <p:pic>
        <p:nvPicPr>
          <p:cNvPr id="5121" name="Picture 1" descr="http://www.elsovalaszto.hu/images/leveltar/1848/f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82" y="1052736"/>
            <a:ext cx="505130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1950435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első népképviseleti országgyűlési választásokat,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áprilisban elfogadott V-ik törvénycikk alapján,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június második felében tartották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709755" y="4293096"/>
            <a:ext cx="543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hivatalos megnyitóra július 5-én, Pesten került sor. </a:t>
            </a:r>
          </a:p>
          <a:p>
            <a:r>
              <a:rPr lang="hu-H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87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9552" y="548680"/>
            <a:ext cx="592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4). Kinek a művét adták elő 1848. március 15-én este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Pesten Nemzeti Színházban?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15616" y="1468231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Katona József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2204864"/>
            <a:ext cx="6106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5). Milyen két nagy csoportra oszthatjuk a 12 pontot a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követelések célja alapján?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15616" y="3212976"/>
            <a:ext cx="7143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feudális viszonyokat megszüntető, a polgári átalakulást akaró</a:t>
            </a:r>
            <a:b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követelések.</a:t>
            </a:r>
            <a:b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nemzeti önállóságot, a függetlenséget követelő pontok.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1560" y="4653136"/>
            <a:ext cx="677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6). Miért fogadta el a 12 pontra épülő „Áprilisi törvényeket”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az uralkodó?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87624" y="5661248"/>
            <a:ext cx="5121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Időt akart nyerni, mert nem volt elég katonai</a:t>
            </a:r>
            <a:b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ereje, hogy szembeszálljon a magyarokkal.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5576" y="476672"/>
            <a:ext cx="7013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7). Melyik miniszteri tárcát kapta meg 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zala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megyei születésű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Deák Ferenc a megalakuló kormányban?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03648" y="1412776"/>
            <a:ext cx="3044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Igazságügyi miniszter lett.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85866" y="2060848"/>
            <a:ext cx="7134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8). Milyen problémát kellett a magyar kormánynak megoldania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1848 nyarán?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03648" y="2935363"/>
            <a:ext cx="4588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Katonai támadás fenyegette az országot.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99592" y="3604198"/>
            <a:ext cx="5357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9). Kik támadták meg hazánkat?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Hogy hívták az ellenséges csapatok vezérét?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95320" y="4581128"/>
            <a:ext cx="2982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horvátok. Jellasics bán.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785866" y="5229200"/>
            <a:ext cx="6983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10). Hol és mikor zajlott le az újonnan felálló honvéd hadsereg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  első nagyobb csatája?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495320" y="6253281"/>
            <a:ext cx="408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Pákozdnál, 1848. szeptember 29-én.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33522" y="271813"/>
            <a:ext cx="5307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Második bécsi forradalom</a:t>
            </a:r>
            <a:endParaRPr lang="hu-H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9438" y="1484784"/>
            <a:ext cx="5200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Október 6-án ismét forradalom tört ki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Bécsben.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lakosság radikális része arra a hírre, hogy az udvari körök Jellasics támogatására a Richter gránátos-zászlóaljat kívánják Magyarország irányába útnak indítani, összecsapásokba keveredett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bécsi helyőrséggel.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813"/>
            <a:ext cx="2808312" cy="390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regnumportal.hu/system/files/large_lamberg_hal%C3%A1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21" y="3635852"/>
            <a:ext cx="3011905" cy="301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4339433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Latour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gróf hadügyminisztert kalapácsütésekkel és szuronydöfésekkel meggyilkolták, majd egy lámpavasra akasztották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Ezáltal rövid időre mind a császári erők központja, mind Jellasics politikai és katonai támogatottsága megszűnt. 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m.blog.hu/le/lemil/image/MTi/Schweidel/Schw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1656184" cy="2484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976553" y="6023807"/>
            <a:ext cx="1838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róf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Latour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hadügyminiszter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278642" y="331611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bécsiek megölik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a gyűlölt minisztert 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512" y="2420888"/>
            <a:ext cx="8670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magyar hadsereg azonban még további időt töltött a Lajta mentén, többször is megkísérelve a határ átlépését, ám ettől politikai és katonai megfontolások is visszatartották. 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Sokak értékelésében nem használta ki a kedvező lehetőséget, és nem vonult Bécs felmentésére.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Ehelyett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sikeresen megtisztította a Dunántúlt és elfoglalta a fontosabb várak és az ország legfontosabb erődjeit.</a:t>
            </a:r>
          </a:p>
        </p:txBody>
      </p:sp>
      <p:pic>
        <p:nvPicPr>
          <p:cNvPr id="2050" name="Picture 2" descr="http://www.origo.hu/i/0806/20080630monostor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7028"/>
            <a:ext cx="3728371" cy="2121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portal.hu/portal/varakutjan/image/gallery/1139143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7028"/>
            <a:ext cx="2858363" cy="214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sszefogas.lapunk.hu/tarhely/osszefogas/kepek/letad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9" y="4226042"/>
            <a:ext cx="3370935" cy="2526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21" y="3955782"/>
            <a:ext cx="4421806" cy="2856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alra-jobbra nyíl 2"/>
          <p:cNvSpPr/>
          <p:nvPr/>
        </p:nvSpPr>
        <p:spPr>
          <a:xfrm>
            <a:off x="3779912" y="1052736"/>
            <a:ext cx="216024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Komárom erődje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11760" y="395578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Lipótvár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276150" y="404137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Eszék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1506" y="4449380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uralkodó Bécsből Olmützbe menekült,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október 16-án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Alfred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herceget nevezte ki valamennyi Itálián kívüli császári-királyi hadsereg főparancsnokává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október 20-án érkezett Bécs falai alá, több rohamot is elrendelt a város ellen, amely 31-én került újra a császáriak kezére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91680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20072" y="6239003"/>
            <a:ext cx="316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Alfred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herceg</a:t>
            </a:r>
            <a:endParaRPr lang="hu-HU" dirty="0"/>
          </a:p>
        </p:txBody>
      </p:sp>
      <p:pic>
        <p:nvPicPr>
          <p:cNvPr id="3078" name="Picture 6" descr="http://upload.wikimedia.org/wikipedia/commons/thumb/8/81/Windisch-Graetz.jpg/220px-Windisch-Graet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36" y="201285"/>
            <a:ext cx="4104456" cy="6026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144.photobucket.com/albums/r163/linschoten/Journal/josefkriehuberfurstineleonoraschw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8259"/>
            <a:ext cx="3284364" cy="41188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535762" y="1362022"/>
            <a:ext cx="2932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prágai </a:t>
            </a:r>
            <a:r>
              <a:rPr lang="hu-H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harcok során a herceg feleségét,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Schwarzenberg Eleonórát </a:t>
            </a:r>
            <a:r>
              <a:rPr lang="hu-H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egy eltévedt golyó halálosan megsebesítette, és súlyosan megsebesült legidősebb fia, Alfréd is. </a:t>
            </a:r>
          </a:p>
        </p:txBody>
      </p:sp>
    </p:spTree>
    <p:extLst>
      <p:ext uri="{BB962C8B-B14F-4D97-AF65-F5344CB8AC3E}">
        <p14:creationId xmlns:p14="http://schemas.microsoft.com/office/powerpoint/2010/main" val="6929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2994" y="305456"/>
            <a:ext cx="3954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Október 30-án a Bécs melletti Schwechat falu közelében 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Móga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János vezette magyar sereg vereséget szenvedett a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és Jellasics által vezetett egyesült császári haderőtől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melynek azonban csak a horvát bán vezetése alatt álló alakulatai kerültek harcérintkezésbe a magyarokkal. </a:t>
            </a:r>
          </a:p>
        </p:txBody>
      </p:sp>
      <p:sp>
        <p:nvSpPr>
          <p:cNvPr id="3" name="Téglalap 2"/>
          <p:cNvSpPr/>
          <p:nvPr/>
        </p:nvSpPr>
        <p:spPr>
          <a:xfrm>
            <a:off x="4010167" y="47448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Móga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a csatában megsérült, majd lemondott a parancsnoki posztról. </a:t>
            </a:r>
            <a:br>
              <a:rPr lang="hu-HU" b="1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Kossuth Görgey Artúrra bízta a sereg parancsnokságát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és tábornokká nevezte ki.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1" y="2914173"/>
            <a:ext cx="2545891" cy="377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upload.wikimedia.org/wikipedia/commons/f/ff/Schwechati_cs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4832064" cy="31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ra-jobbra nyíl 4"/>
          <p:cNvSpPr/>
          <p:nvPr/>
        </p:nvSpPr>
        <p:spPr>
          <a:xfrm>
            <a:off x="2483768" y="3068960"/>
            <a:ext cx="2304256" cy="7607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Schwechati csata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40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kiKami\Desktop\Történelmi atlasz - NTK\Töri atlasz_0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" y="17453"/>
            <a:ext cx="9139758" cy="68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2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7801" y="125796"/>
            <a:ext cx="4418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székelyek felkelése </a:t>
            </a:r>
          </a:p>
        </p:txBody>
      </p:sp>
      <p:sp>
        <p:nvSpPr>
          <p:cNvPr id="3" name="Téglalap 2"/>
          <p:cNvSpPr/>
          <p:nvPr/>
        </p:nvSpPr>
        <p:spPr>
          <a:xfrm>
            <a:off x="4250623" y="884960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Erdélyben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október 16-ára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összehívták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az agyagfalvi székely nemzetgyűlést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kormánybiztos hívására 60 000 fegyveres székely gyűlt össze.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népgyűlés hitet tett a forradalom és a jobbágyfelszabadítás, valamint a románokkal és a szászokkal való együttműködés mellett.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székely csapatok azonban több kisebb győzelem után Gedeon császári tábornoktól vereséget szenvedtek, és seregük szétoszlott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festomuvesz.hu/simonmv/2009_04_27/Gabor%20A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4960"/>
            <a:ext cx="2187398" cy="3017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-6002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Novemberre Erdély, és egyben Székelyföld nagy részét megszállták a császári hadak.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Csupán Háromszék állt ellen november végén is, lekötve ezzel a császári hadak jelentős részét.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 székelyek ellenállását Háromszéken Gábor Áron vezette.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Háromszék ellenállása, lehetővé tette, hogy a végveszélybe került 1848–49-es forradalom és szabadságharc tovább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folytatódjon.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emihirek.ro/wp-content/uploads/2009/06/gabor-aron-muhely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07" y="3902061"/>
            <a:ext cx="3556368" cy="2773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55776" y="3511349"/>
            <a:ext cx="144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Gábor Áron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076056" y="4024281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Legendás műhelye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28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zentkoronaradio.com/files/G%C3%B6rgey%20Ar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4" y="256953"/>
            <a:ext cx="4439142" cy="47562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860032" y="5157192"/>
            <a:ext cx="43164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Görgey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Artúr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(1818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1916 )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1848–49-es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honvédtábornok, hadügyminiszter, a szabadságharc idején több alkalommal a honvédsereg fővezére</a:t>
            </a:r>
          </a:p>
        </p:txBody>
      </p:sp>
      <p:sp>
        <p:nvSpPr>
          <p:cNvPr id="3" name="Téglalap 2"/>
          <p:cNvSpPr/>
          <p:nvPr/>
        </p:nvSpPr>
        <p:spPr>
          <a:xfrm>
            <a:off x="251520" y="248275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téli hadjárat </a:t>
            </a:r>
            <a:endParaRPr lang="hu-H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-6626" y="1268760"/>
            <a:ext cx="47226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Kossuth és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Görge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1848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novemberében haditervet dolgozott ki az ország ellenséges támadás idején hatásos védelmét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illetően,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javaslatával ellentétben – ami a védelmi erők megerősített állásokba való összpontosítását szorgalmazta –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Kossuth azon akarata érvényesült, miszerint az ország minél nagyobb részét meg kell óvni az újoncozás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érdekében.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1848.vfmk.hu/jpg/arckepek07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27261"/>
            <a:ext cx="1861316" cy="3059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7504" y="4149080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Nyugat-Magyarország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védelmét ekkor két, egymástól meglehetősen távol elhelyezkedő seregtest látta el, az egyik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Artúr fel-dunai hadserege kb. 28 000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fő és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Perczel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Mór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kb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 10 000 fős serege.</a:t>
            </a:r>
          </a:p>
        </p:txBody>
      </p:sp>
      <p:sp>
        <p:nvSpPr>
          <p:cNvPr id="6" name="Jobbra nyíl 5"/>
          <p:cNvSpPr/>
          <p:nvPr/>
        </p:nvSpPr>
        <p:spPr>
          <a:xfrm>
            <a:off x="1763688" y="5895856"/>
            <a:ext cx="1368151" cy="197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9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estomuvesz.hu/kovacskrisztian/kepek/Ferenc%20Jozs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96" y="208789"/>
            <a:ext cx="4270864" cy="5380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620688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1848 decemberében Ferdinánd császár helyét Ferenc József foglalta el.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Magyar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koronázott királynak 1849. ápr.14-ig Ferdinándot tekintették a magyarok (a feliratokat hozzá intézték).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Ennek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közjogi kettős hatalomnak a megszüntetésére is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szolgált az "Olmützi alkotmány", amelyben Magyarország tartományként a császári birodalom fennhatósága alá került volna.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európai forradalmak többségét ekkorra már leverték, és Magyarországon is kezdtek megerősödni a forradalom ellenségei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császári királyi seregek támadása december elején indult,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Windischgrätz serege több hadoszlopban vonult fel az országban a fősereg kb. 55 000 katonája a fővezérrel együtt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üldözésébe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kezdett.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10513" y="5589240"/>
            <a:ext cx="53070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Ferenc József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I. Ferenc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József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 smtClean="0"/>
              <a:t>1830</a:t>
            </a:r>
            <a:r>
              <a:rPr lang="hu-HU" b="1" dirty="0" smtClean="0"/>
              <a:t>) 1848 -</a:t>
            </a:r>
            <a:r>
              <a:rPr lang="fr-FR" b="1" dirty="0" smtClean="0"/>
              <a:t>1916</a:t>
            </a:r>
            <a:endParaRPr lang="hu-HU" b="1" dirty="0" smtClean="0"/>
          </a:p>
          <a:p>
            <a:pPr algn="ctr"/>
            <a:r>
              <a:rPr lang="hu-HU" dirty="0"/>
              <a:t>1867-től Magyarország megkoronázott apostoli </a:t>
            </a:r>
            <a:r>
              <a:rPr lang="hu-HU" dirty="0" smtClean="0"/>
              <a:t>királya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1575" y="-171400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Nemzetiségi kérdés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5895" y="5144353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1848-ban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már nem elégedtek meg anyanyelvük kisebb-nagyobb használatával.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Magukat, mint külön nemzetet akarták elismertetni az ország határain belül.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 vezetők azonban erről hallani sem akartak.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Szerintük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anyanyelvüktől függetlenül országunk minden lakója az egységes magyar nemzet tagja.</a:t>
            </a:r>
          </a:p>
        </p:txBody>
      </p:sp>
      <p:pic>
        <p:nvPicPr>
          <p:cNvPr id="6146" name="Picture 2" descr="http://www.tortenelemklub.hu/galeries/7/Nemzetis%C3%A9gi%20k%C3%A9rd%C3%A9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2" y="1124744"/>
            <a:ext cx="5760579" cy="402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22032" y="1318320"/>
            <a:ext cx="2844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áprilisi törvények hiányosságai közé tartozott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jobbágyfelszabadítás halogatása 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nemzetiségi kérdés rendezetlensége.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magyar siker hatására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Magyarországon élő nemzetiségekben is feltámadt a nemzeti érzés. </a:t>
            </a:r>
          </a:p>
        </p:txBody>
      </p:sp>
      <p:sp useBgFill="1">
        <p:nvSpPr>
          <p:cNvPr id="5" name="Szövegdoboz 4"/>
          <p:cNvSpPr txBox="1"/>
          <p:nvPr/>
        </p:nvSpPr>
        <p:spPr>
          <a:xfrm>
            <a:off x="179573" y="948988"/>
            <a:ext cx="568857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nemzetiségek Magyarországon 1848/1849-ben</a:t>
            </a:r>
            <a:endParaRPr lang="hu-H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6981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Kossuth tervei szerint Görgey és Perczel csapatai Buda előtt egyesültek volna, de Perczel Mórnál csatát vesztett,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embereinek egyharmada a csatatéren veszett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vereség után az Országos Honvédelmi Bizottmány a főváros kiürítéséről döntött, a kormányzat Debrecenbe költözött.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barikad.hu/sites/barikad.hu/files/2011/02/debreceni_nagytemp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18" y="260648"/>
            <a:ext cx="420770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570524" y="393780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haditanács január 2-án a magyar erők tiszántúli összpontosításáról döntött.</a:t>
            </a:r>
          </a:p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új haditerv szerint feladták a Délvidéket és az ottani csapatokat felhozták a Közép-Tiszához, a Perczel-hadtest a Tisza vonalán foglalt helyet, miközben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tábornok fel-dunai hadteste egy északnyugati irányú elterelő hadmozdulatokat hajtott végre.</a:t>
            </a:r>
          </a:p>
        </p:txBody>
      </p:sp>
      <p:pic>
        <p:nvPicPr>
          <p:cNvPr id="8196" name="Picture 4" descr="http://mek.niif.hu/01900/01906/html/cd9/kepek/egyhaztortenet/et132tb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2541"/>
            <a:ext cx="4017953" cy="2730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-464523" y="2828835"/>
            <a:ext cx="5450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Az országgyűlés</a:t>
            </a: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1849.  </a:t>
            </a:r>
            <a:r>
              <a:rPr lang="hu-H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január elejétől május </a:t>
            </a:r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31-éig </a:t>
            </a:r>
            <a:b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Debrecenben ülésezett.</a:t>
            </a: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alra-jobbra nyíl 4"/>
          <p:cNvSpPr/>
          <p:nvPr/>
        </p:nvSpPr>
        <p:spPr>
          <a:xfrm rot="18574543">
            <a:off x="3273480" y="2840032"/>
            <a:ext cx="2514952" cy="11779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debreceni Nagytemplom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677821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Windischgrätz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Pest-Buda bevétele után berendezkedett a városban,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délen a császári seregek megkezdték előrenyomulásukat Szeged és Arad felé.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Görgey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elterelő hadműveletei sikeresnek bizonyultak, Windischgrätz két hetet vesztegelt, ez elég volt a magyar védelem megszilárdítására. </a:t>
            </a:r>
          </a:p>
        </p:txBody>
      </p:sp>
      <p:sp>
        <p:nvSpPr>
          <p:cNvPr id="3" name="Téglalap 2"/>
          <p:cNvSpPr/>
          <p:nvPr/>
        </p:nvSpPr>
        <p:spPr>
          <a:xfrm>
            <a:off x="4644008" y="3933056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Februárban Kossuth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Henryk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Dembiński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tábornokot nevezte ki fővezérnek,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február 26–27-i kápolnai csatában a magyar sereg vereséget szenvedett, részben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Dembinski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hadvezéri alkalmatlanságának köszönhetően. Szemere Bertalan közreműködésével ekkor a tisztikar leváltotta őt a fővezéri posztról.</a:t>
            </a:r>
          </a:p>
          <a:p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upload.wikimedia.org/wikipedia/commons/thumb/f/f7/Henryk_Dembi%C5%84ski.PNG/250px-Henryk_Dembi%C5%84s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57" y="188640"/>
            <a:ext cx="2952328" cy="3507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sszefogas.lapunk.hu/tarhely/osszefogas/kepek/than_mor_kapolnai_cs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4" y="3762265"/>
            <a:ext cx="4310064" cy="2580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7022907" y="2986145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Henryk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Dembiński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tábornok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23527" y="392635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Kápolnai csata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469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39890" y="439685"/>
            <a:ext cx="4320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horvát országgyűlés ugyancsak szembehelyezkedett a magyar kormánnyal és nyíltan a bécsi udvar támogatását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élvezte. 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szerbek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Karlócán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tartottak gyűlést.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magyar forradalommal való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szembefordulásuk egyik fő okát épp a horvát előjogok képezték,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szerb vezetők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szerették volna ezeket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maguk számára is megkapni,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de nem így történt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erdélyi románok a román nemzet egyenjogúságát, a jobbágyok felszabadítását akarták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Ők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Balázsfalván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tartották gyűlésüket.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románok szembefordulásának fő oka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elmaradt jobbágyfelszabadításban kereshető.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asztrologia.virtus.hu/user_gfx/20090327/tn_aid9317_20090327111858_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476"/>
            <a:ext cx="3960440" cy="5280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386164" y="5535062"/>
            <a:ext cx="490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Avram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Iancu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az 1848–49-es forradalom és szabadságharc ellen Erdélyben szervezett császárhű román felkelés vezetője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18856" cy="1143000"/>
          </a:xfrm>
        </p:spPr>
        <p:txBody>
          <a:bodyPr/>
          <a:lstStyle/>
          <a:p>
            <a:pPr algn="l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önvédelmi háború</a:t>
            </a:r>
            <a:endParaRPr lang="hu-H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356737"/>
            <a:ext cx="213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horvát támadás</a:t>
            </a:r>
            <a:endParaRPr lang="hu-H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99992" y="1124744"/>
            <a:ext cx="43924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1848 nyarán az udvar elérkezettnek látta az időt, hogy Magyarországon is visszaállítsa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teljhatalmát.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nyár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vége felé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felgyorsultak az események. Augusztus 31-én az uralkodó kiadott egy iratot, melyben kijelentette: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 a képviselőház nem vonja vissza az áprilisi törvényeket, katonai támadásra számíthat.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Jellasics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horvát bán és császári altábornagy ekkor már nyíltan a határátlépésre készült.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magyar kormány válaszul rohamtempóban szervezte a magyar honvédsereget.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Batthyány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legfontosabb feladatnak a horvát bán megállítását tartotta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4029013" cy="305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27275" y="5171705"/>
            <a:ext cx="327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Kossuth Lajos </a:t>
            </a:r>
          </a:p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katonákat toboroz 1848 nyarán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8860827" cy="652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512" y="223330"/>
            <a:ext cx="51125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Szeptember 11-én Jellasics 35 000 főnyi seregével átlépte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Drávát,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fegyveres támadást indított a magyar kormány ellen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sereg folyamatosan visszavonult a túlerő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elől.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sereg létszáma fokozatosan nőtt, de még így is jócskán elmaradt a horvátokétól.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kormány a Dunántúlon népfelkelést hirdetett és mozgósította a nemzetőrséget. Kossuth ezzel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 időben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toborzóútra indult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Alföldre. </a:t>
            </a:r>
          </a:p>
        </p:txBody>
      </p:sp>
      <p:pic>
        <p:nvPicPr>
          <p:cNvPr id="9218" name="Picture 2" descr="http://files.blogter.hu/user_files/3053/jelacic/jelac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833"/>
            <a:ext cx="2580779" cy="3298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099855" y="350795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Jellasics horvát bán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crowland.uw.hu/images/csata/nagysandor_jozs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10315"/>
            <a:ext cx="2468453" cy="300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067944" y="4377071"/>
            <a:ext cx="4968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magyar honvédsereg táborába érkezett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országgyűlési küldöttek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arra kényszerítették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Móga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János altábornagyot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vonakodó főparancsnokot,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hogy fölvegye a harcot az ellenséggel.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248002" y="634016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Móga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János altábornagy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744416" cy="114300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Pákozdi csata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7015" y="147820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Szeptember 29-én Pákozd és Sukoró között a jórészt újoncokból álló magyar sereg visszaverte a közel kétszeres túlerőben lévő horvátok támadását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ttp://www.honvedelem.hu/files/9/16610/pakc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521735" cy="3365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499991" y="4509120"/>
            <a:ext cx="45217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Jellasics fegyverszünetet kért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amit visszavonulásra használt fel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: Győrön át Bécs felé haladva elhagyta az országot.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támadás során a horvát inváziós haderő állományának 20%-át elveszítette.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www.pecsibolcsesz.hu/public/upload/pecsibolcsesz/PB%20rendszer/Szeptember_2010_online/pakoz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6" y="3717032"/>
            <a:ext cx="4190440" cy="2937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980728"/>
            <a:ext cx="489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1848 szeptemberében lemond a kormány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több minisztere a tárgyalási politika kudarca miatt Batthyány lemondása után az ország egy időre végrehajtó hatalom nélkül maradt. Így egy darabig, bár hivatalosan a kormány lemondott, ideiglenesen még vállalták adminisztratív feladatok elvégzését, az új kormány felállásáig.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végrehajtó hatalmat a szeptember 16-án alapított ideiglenes, majd az országgyűlés határozata alapján véglegesített Országos Honvédelmi Bizottmány (OHB) gyakorolta,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amelynek feladata Batthyány védelmi intézkedéseinek vizsgálata és támogatása volt.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testület elnöke Kossuth Lajos volt.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2883"/>
            <a:ext cx="4009921" cy="4032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64088" y="566289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Országos Honvédelmi Bizottmány </a:t>
            </a:r>
          </a:p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ivatalos pecsétje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43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Ismétlő kérdések: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1560" y="1556792"/>
            <a:ext cx="7799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1). Sorold fel az 1848/1849-es európai forradalmi hullám legfontosabb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helyszíneit! 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15615" y="2450312"/>
            <a:ext cx="4540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Párizs, Németország, Itália, Prága, Bécs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3568" y="3228945"/>
            <a:ext cx="6928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2). Mi tekinthető a pesti forradalom közvetlen előzményének?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7454" y="4005064"/>
            <a:ext cx="375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március 13-i bécsi forradalom.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12979" y="4797152"/>
            <a:ext cx="5346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3). Mit neveztek 1848. márciusában a pestiek a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Forradalom Csarnokának.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259632" y="5844492"/>
            <a:ext cx="2342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Pilvax kávéházat.</a:t>
            </a:r>
            <a:endParaRPr lang="hu-H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1179</Words>
  <Application>Microsoft Office PowerPoint</Application>
  <PresentationFormat>Diavetítés a képernyőre (4:3 oldalarány)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Office-téma</vt:lpstr>
      <vt:lpstr>Az új országgyűlés</vt:lpstr>
      <vt:lpstr>Nemzetiségi kérdés</vt:lpstr>
      <vt:lpstr>PowerPoint-bemutató</vt:lpstr>
      <vt:lpstr>Az önvédelmi háború</vt:lpstr>
      <vt:lpstr>PowerPoint-bemutató</vt:lpstr>
      <vt:lpstr>PowerPoint-bemutató</vt:lpstr>
      <vt:lpstr>Pákozdi csata</vt:lpstr>
      <vt:lpstr>PowerPoint-bemutató</vt:lpstr>
      <vt:lpstr>Ismétlő kérdések: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1848-as  Forradalom és Szabadságharc</dc:title>
  <dc:creator>Nelli és Kálmán</dc:creator>
  <cp:lastModifiedBy>Tikos Kálmán</cp:lastModifiedBy>
  <cp:revision>124</cp:revision>
  <dcterms:created xsi:type="dcterms:W3CDTF">2011-02-12T17:04:21Z</dcterms:created>
  <dcterms:modified xsi:type="dcterms:W3CDTF">2020-03-15T11:28:40Z</dcterms:modified>
</cp:coreProperties>
</file>