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5" r:id="rId7"/>
    <p:sldId id="260" r:id="rId8"/>
    <p:sldId id="261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31BC-E43E-4D8B-808F-E40EE1632F46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3813-AA99-4AA0-9FDC-91919B16F3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249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31BC-E43E-4D8B-808F-E40EE1632F46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3813-AA99-4AA0-9FDC-91919B16F3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782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31BC-E43E-4D8B-808F-E40EE1632F46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3813-AA99-4AA0-9FDC-91919B16F3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486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31BC-E43E-4D8B-808F-E40EE1632F46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3813-AA99-4AA0-9FDC-91919B16F3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46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31BC-E43E-4D8B-808F-E40EE1632F46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3813-AA99-4AA0-9FDC-91919B16F3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002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31BC-E43E-4D8B-808F-E40EE1632F46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3813-AA99-4AA0-9FDC-91919B16F3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036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31BC-E43E-4D8B-808F-E40EE1632F46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3813-AA99-4AA0-9FDC-91919B16F3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137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31BC-E43E-4D8B-808F-E40EE1632F46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3813-AA99-4AA0-9FDC-91919B16F3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533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31BC-E43E-4D8B-808F-E40EE1632F46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3813-AA99-4AA0-9FDC-91919B16F3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293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31BC-E43E-4D8B-808F-E40EE1632F46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3813-AA99-4AA0-9FDC-91919B16F3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371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31BC-E43E-4D8B-808F-E40EE1632F46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3813-AA99-4AA0-9FDC-91919B16F3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489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F31BC-E43E-4D8B-808F-E40EE1632F46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23813-AA99-4AA0-9FDC-91919B16F3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984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6336704" cy="63367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</p:spPr>
        <p:txBody>
          <a:bodyPr>
            <a:noAutofit/>
          </a:bodyPr>
          <a:lstStyle/>
          <a:p>
            <a:r>
              <a:rPr lang="hu-H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SZOVJETUNIÓ MEGALAKULÁSA</a:t>
            </a:r>
            <a:r>
              <a:rPr lang="hu-H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SZTÁLINIZMUS</a:t>
            </a:r>
            <a:endParaRPr lang="hu-HU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67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188640"/>
            <a:ext cx="84737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Polgárháború és intervenció </a:t>
            </a:r>
            <a:r>
              <a:rPr lang="hu-H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hu-H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(1918–1922)</a:t>
            </a:r>
            <a:endParaRPr lang="hu-H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51519" y="1107919"/>
            <a:ext cx="58339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1917 novemberében megtartották az általános választásokat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 ahol az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eszerek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(parasztpártiak) nyertek.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bolsevikok 25%-ot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(9 millió szavazatot)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szereztek.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1918. január 5-én összeült az Alkotmányozó Nemzetgyűlés,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január 6-án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azonban a vörösgárdisták feloszlatták a gyűlést, ezzel vége szakadt az oroszországi demokratikus kísérletnek.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995936" y="4437112"/>
            <a:ext cx="50405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Ennek következtében kitört a polgárháború. A fehérek </a:t>
            </a:r>
            <a:r>
              <a:rPr lang="hu-H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(bolsevikellenes, különböző politikai irányzatú)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hadseregei három irányból támadtak: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az Ural felől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Kolcsak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 a Baltikum felől </a:t>
            </a: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Jugyenyics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 a Fekete-tenger felől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Gyenyikin és </a:t>
            </a: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Vrangel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tábornokok vezetésével. 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288" y="979397"/>
            <a:ext cx="2933811" cy="2217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6561327" y="3174072"/>
            <a:ext cx="22057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Bolsevik gúnyrajz a</a:t>
            </a:r>
            <a:b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forradalom </a:t>
            </a:r>
            <a:b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ellenségeiről</a:t>
            </a:r>
            <a:endParaRPr 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78" y="3614662"/>
            <a:ext cx="2145423" cy="24449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églalap 5"/>
          <p:cNvSpPr/>
          <p:nvPr/>
        </p:nvSpPr>
        <p:spPr>
          <a:xfrm>
            <a:off x="-324544" y="553030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000" b="1" dirty="0" smtClean="0"/>
              <a:t>Alekszandr </a:t>
            </a:r>
            <a:r>
              <a:rPr lang="hu-HU" sz="2000" b="1" dirty="0" err="1" smtClean="0"/>
              <a:t>Vasziljevics</a:t>
            </a:r>
            <a:r>
              <a:rPr lang="hu-HU" sz="2000" b="1" dirty="0" smtClean="0"/>
              <a:t> Kolcsak </a:t>
            </a:r>
            <a:br>
              <a:rPr lang="hu-HU" sz="2000" b="1" dirty="0" smtClean="0"/>
            </a:br>
            <a:r>
              <a:rPr lang="hu-HU" sz="2000" b="1" i="1" dirty="0" smtClean="0"/>
              <a:t>(1874 – 1920)</a:t>
            </a:r>
            <a:br>
              <a:rPr lang="hu-HU" sz="2000" b="1" i="1" dirty="0" smtClean="0"/>
            </a:br>
            <a:r>
              <a:rPr lang="hu-HU" sz="2000" dirty="0" smtClean="0"/>
              <a:t>az orosz polgárháborúban</a:t>
            </a:r>
            <a:br>
              <a:rPr lang="hu-HU" sz="2000" dirty="0" smtClean="0"/>
            </a:br>
            <a:r>
              <a:rPr lang="hu-HU" sz="2000" dirty="0" smtClean="0"/>
              <a:t> a fehér gárda egyik vezetője.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8483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8858985" cy="652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85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435255"/>
            <a:ext cx="46085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Az antant nem tudott megegyezni a intervenció szükségességének kérdésében.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 1919-re kialakult kedvezőtlen katonai helyzetben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Lenin már fel akarta adni Szentpétervárt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 hogy a frontvonal kisebb legyen, de Trockij meggyőzte, hogy erre nincs szükség.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403651" y="4043575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Vörös Hadsereget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Kerenszkij-offenzíva következtében megsemmisült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orosz hadsereg romjaiból tákolta össze pár hónap alatt Trockij vezérkari főnök.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Október 22-én Szentpétervár előtt megállították a fehéreket.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szövetségesek még ebben az évben visszavonták csapataikat. 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773" y="333405"/>
            <a:ext cx="4329539" cy="2591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4599542" y="291272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</a:rPr>
              <a:t>Az antant intervenciósainak parádéja Vlagyivosztokban 1918 augusztusában</a:t>
            </a:r>
            <a:endParaRPr lang="hu-HU" sz="2000" b="1" dirty="0">
              <a:solidFill>
                <a:srgbClr val="00206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77" y="2780928"/>
            <a:ext cx="2724150" cy="25527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-168349" y="522678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000" b="1" dirty="0" smtClean="0"/>
              <a:t>Lev </a:t>
            </a:r>
            <a:r>
              <a:rPr lang="hu-HU" sz="2000" b="1" dirty="0" err="1" smtClean="0"/>
              <a:t>Davidovics</a:t>
            </a:r>
            <a:r>
              <a:rPr lang="hu-HU" sz="2000" b="1" dirty="0" smtClean="0"/>
              <a:t> Trockij</a:t>
            </a:r>
            <a:br>
              <a:rPr lang="hu-HU" sz="2000" b="1" dirty="0" smtClean="0"/>
            </a:br>
            <a:r>
              <a:rPr lang="hu-HU" sz="2000" b="1" i="1" dirty="0" smtClean="0"/>
              <a:t>(1879 – 1940) </a:t>
            </a:r>
            <a:br>
              <a:rPr lang="hu-HU" sz="2000" b="1" i="1" dirty="0" smtClean="0"/>
            </a:br>
            <a:r>
              <a:rPr lang="hu-HU" sz="2000" dirty="0" smtClean="0"/>
              <a:t>az 1917-es októberi orosz forradalom egyik vezéralakja, </a:t>
            </a:r>
            <a:br>
              <a:rPr lang="hu-HU" sz="2000" dirty="0" smtClean="0"/>
            </a:br>
            <a:r>
              <a:rPr lang="hu-HU" sz="2000" dirty="0" smtClean="0"/>
              <a:t>a Vörös Hadsereg megalapítója.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48157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260648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1920 novemberében a fehérek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Krímet is feladták, ezzel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végképp kiszorultak az országból.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Vezérkaruk elhajózott Szevasztopolból, az antant biztosította a hajókat.</a:t>
            </a:r>
          </a:p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fehérek vereségének okai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között az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ideológiai ellentétek és a parancsnokok közötti széthúzás mellett első helyen szerepelt kedvezőtlen stratégiai helyzetük: 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 ország központi, iparosodottabb vidékei (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Pétervár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és Moszkva tágabb környezete) a háború egész folyamán a vörösök kezén maradtak.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44" y="1484784"/>
            <a:ext cx="3386176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4818032" y="6668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</a:rPr>
              <a:t>Plakát:</a:t>
            </a:r>
            <a:r>
              <a:rPr lang="hu-HU" sz="2000" b="1" dirty="0" smtClean="0"/>
              <a:t/>
            </a:r>
            <a:br>
              <a:rPr lang="hu-HU" sz="2000" b="1" dirty="0" smtClean="0"/>
            </a:br>
            <a:r>
              <a:rPr lang="hu-HU" sz="2000" b="1" dirty="0" smtClean="0"/>
              <a:t>           Lenin irányításával bolsevik </a:t>
            </a:r>
            <a:br>
              <a:rPr lang="hu-HU" sz="2000" b="1" dirty="0" smtClean="0"/>
            </a:br>
            <a:r>
              <a:rPr lang="hu-HU" sz="2000" b="1" dirty="0" smtClean="0"/>
              <a:t>           győzelemmel zárult az orosz   </a:t>
            </a:r>
            <a:br>
              <a:rPr lang="hu-HU" sz="2000" b="1" dirty="0" smtClean="0"/>
            </a:br>
            <a:r>
              <a:rPr lang="hu-HU" sz="2000" b="1" dirty="0" smtClean="0"/>
              <a:t>           polgárháború.</a:t>
            </a:r>
            <a:endParaRPr lang="hu-HU" sz="20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59" y="4661853"/>
            <a:ext cx="4494504" cy="2029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896063" y="5700629"/>
            <a:ext cx="4053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/>
              <a:t>A bolsevik diktatúra legfőbb vezetői:</a:t>
            </a:r>
            <a:br>
              <a:rPr lang="hu-HU" sz="2000" b="1" dirty="0" smtClean="0"/>
            </a:br>
            <a:r>
              <a:rPr lang="hu-HU" sz="2000" b="1" dirty="0" smtClean="0">
                <a:solidFill>
                  <a:srgbClr val="002060"/>
                </a:solidFill>
              </a:rPr>
              <a:t>  Lenin, Trockij, Sztálin</a:t>
            </a:r>
            <a:endParaRPr lang="hu-H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7504" y="42444"/>
            <a:ext cx="57134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Polgárháború utáni időszak</a:t>
            </a:r>
            <a:endParaRPr lang="hu-H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97897" y="2096947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Lenin által a polgárháború idején meghirdetett gazdálkodási mód, a </a:t>
            </a:r>
            <a:r>
              <a:rPr lang="hu-H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„hadikommunizmus”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rövidesen fenntarthatatlannak bizonyult.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2. sz. felirat 3"/>
          <p:cNvSpPr/>
          <p:nvPr/>
        </p:nvSpPr>
        <p:spPr>
          <a:xfrm>
            <a:off x="4031940" y="728872"/>
            <a:ext cx="5112060" cy="99411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12715"/>
              <a:gd name="adj6" fmla="val -491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A</a:t>
            </a:r>
            <a:r>
              <a:rPr lang="hu-HU" b="1" dirty="0" smtClean="0"/>
              <a:t> szovjet államnak 1918-tól 1920-ig folytatott, az ország minden erőforrását a front szükségleteinek kielégítésére mozgósító gazdaságpolitikája </a:t>
            </a:r>
            <a:endParaRPr lang="hu-HU" b="1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36" y="1700808"/>
            <a:ext cx="3898404" cy="2549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4407991" y="4250364"/>
            <a:ext cx="4792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</a:rPr>
              <a:t>A „hadikommunizmus” látható eredményei</a:t>
            </a:r>
            <a:endParaRPr lang="hu-HU" sz="2000" b="1" dirty="0">
              <a:solidFill>
                <a:srgbClr val="002060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4407991" y="514229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Gazdasági válság alakult ki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 amelynek jelei voltak a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pétervári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munkássztrájk és a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kronstadti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matrózfelkelés.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97" y="3860127"/>
            <a:ext cx="3938759" cy="26520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églalap 8"/>
          <p:cNvSpPr/>
          <p:nvPr/>
        </p:nvSpPr>
        <p:spPr>
          <a:xfrm>
            <a:off x="191973" y="3707380"/>
            <a:ext cx="4091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hu-H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ronstadti</a:t>
            </a: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matrózfelkelés 1921-ben</a:t>
            </a:r>
            <a:endParaRPr lang="hu-H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6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398515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Lenin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a X. pártkongresszuson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(1921. október)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meghirdette a NEP-et 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(Új Gazdaságpolitika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). 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NEP részben visszatérés volt a kapitalizmushoz: engedélyezték a magánvállalkozásokat és a belkereskedelmet, de a nagyipar állami kézben maradt.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8" y="398515"/>
            <a:ext cx="3810000" cy="5448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5318455" y="5949193"/>
            <a:ext cx="2964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</a:rPr>
              <a:t>Az „Új Gazdaságpolitikát” </a:t>
            </a:r>
            <a:br>
              <a:rPr lang="hu-HU" sz="2000" b="1" dirty="0" smtClean="0">
                <a:solidFill>
                  <a:srgbClr val="002060"/>
                </a:solidFill>
              </a:rPr>
            </a:br>
            <a:r>
              <a:rPr lang="hu-HU" sz="2000" b="1" dirty="0" smtClean="0">
                <a:solidFill>
                  <a:srgbClr val="002060"/>
                </a:solidFill>
              </a:rPr>
              <a:t>népszerűsítő plakát</a:t>
            </a:r>
            <a:endParaRPr lang="hu-HU" sz="2000" b="1" dirty="0">
              <a:solidFill>
                <a:srgbClr val="002060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12064" y="2981481"/>
            <a:ext cx="49949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1922 decemberében a </a:t>
            </a:r>
            <a:b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X. Összoroszországi Szovjetkongresszuson megalakult a Szovjetunió. </a:t>
            </a:r>
            <a:endParaRPr 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98561"/>
            <a:ext cx="2642005" cy="265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78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295" y="404664"/>
            <a:ext cx="5153025" cy="51530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323528" y="260648"/>
            <a:ext cx="41044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1923-ban ratifikálták a SZU új alkotmányát, amely meghatározta az Szovjetunió közös ügyeit (honvédelem, külpolitika, gazdasági tervezés).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legfelsőbb szerv elvileg az alkotmányt is ratifikáló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Összszovjet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Kongresszus volt, ez választotta a Népbiztosok Tanácsát (miniszteri kabinet) és a Végrehajtó Bizottságot.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3" y="4077072"/>
            <a:ext cx="38100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79512" y="3619763"/>
            <a:ext cx="2290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2060"/>
                </a:solidFill>
              </a:rPr>
              <a:t>Szovjetunió zászlaja</a:t>
            </a:r>
            <a:endParaRPr lang="hu-HU" sz="2000" b="1" dirty="0">
              <a:solidFill>
                <a:srgbClr val="00206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759320" y="5557689"/>
            <a:ext cx="53306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 smtClean="0"/>
              <a:t>A </a:t>
            </a:r>
            <a:r>
              <a:rPr lang="hu-HU" sz="2000" b="1" dirty="0" smtClean="0"/>
              <a:t>Szovjet Szocialista Köztársaságok Szövetsége</a:t>
            </a:r>
            <a:r>
              <a:rPr lang="hu-HU" sz="2000" dirty="0" smtClean="0"/>
              <a:t>, </a:t>
            </a:r>
            <a:br>
              <a:rPr lang="hu-HU" sz="2000" dirty="0" smtClean="0"/>
            </a:br>
            <a:r>
              <a:rPr lang="hu-HU" sz="2000" dirty="0" smtClean="0"/>
              <a:t>röviden </a:t>
            </a:r>
            <a:r>
              <a:rPr lang="hu-HU" sz="2000" b="1" dirty="0" smtClean="0"/>
              <a:t>Szovjetunió</a:t>
            </a:r>
            <a:r>
              <a:rPr lang="hu-HU" sz="2000" dirty="0" smtClean="0"/>
              <a:t> vagy </a:t>
            </a:r>
            <a:r>
              <a:rPr lang="hu-HU" sz="2000" b="1" dirty="0" smtClean="0"/>
              <a:t>SZSZKSZ</a:t>
            </a:r>
            <a:r>
              <a:rPr lang="hu-HU" sz="2000" dirty="0" smtClean="0"/>
              <a:t> </a:t>
            </a:r>
            <a:br>
              <a:rPr lang="hu-HU" sz="2000" dirty="0" smtClean="0"/>
            </a:br>
            <a:r>
              <a:rPr lang="hu-HU" sz="2000" dirty="0" smtClean="0"/>
              <a:t>a világ legnagyobb területű országa lett.</a:t>
            </a:r>
            <a:br>
              <a:rPr lang="hu-HU" sz="2000" dirty="0" smtClean="0"/>
            </a:br>
            <a:r>
              <a:rPr lang="hu-HU" sz="2000" dirty="0" smtClean="0"/>
              <a:t>Lakosság számát tekintve a második helyen állt. </a:t>
            </a:r>
            <a:endParaRPr lang="hu-HU" sz="20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472" y="1577020"/>
            <a:ext cx="2808312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19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547</Words>
  <Application>Microsoft Office PowerPoint</Application>
  <PresentationFormat>Diavetítés a képernyőre (4:3 oldalarány)</PresentationFormat>
  <Paragraphs>26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Arial</vt:lpstr>
      <vt:lpstr>Calibri</vt:lpstr>
      <vt:lpstr>Monotype Corsiva</vt:lpstr>
      <vt:lpstr>Times New Roman</vt:lpstr>
      <vt:lpstr>Office-téma</vt:lpstr>
      <vt:lpstr>SZOVJETUNIÓ MEGALAKULÁSA  SZTÁLINIZMUS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SZOVJETUNIÓ MEGALAKULÁSA  SZTÁLINIZMUS</dc:title>
  <dc:creator>Laptop 1</dc:creator>
  <cp:lastModifiedBy>Tikos Kálmán</cp:lastModifiedBy>
  <cp:revision>34</cp:revision>
  <dcterms:created xsi:type="dcterms:W3CDTF">2012-02-24T09:46:45Z</dcterms:created>
  <dcterms:modified xsi:type="dcterms:W3CDTF">2021-05-01T08:16:44Z</dcterms:modified>
</cp:coreProperties>
</file>