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9" r:id="rId2"/>
    <p:sldId id="330" r:id="rId3"/>
    <p:sldId id="331" r:id="rId4"/>
    <p:sldId id="332" r:id="rId5"/>
    <p:sldId id="333" r:id="rId6"/>
    <p:sldId id="334" r:id="rId7"/>
    <p:sldId id="335" r:id="rId8"/>
    <p:sldId id="336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5422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343" autoAdjust="0"/>
  </p:normalViewPr>
  <p:slideViewPr>
    <p:cSldViewPr snapToGrid="0">
      <p:cViewPr varScale="1">
        <p:scale>
          <a:sx n="58" d="100"/>
          <a:sy n="58" d="100"/>
        </p:scale>
        <p:origin x="154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9CE5-7642-47E6-A65B-79C895A92CA7}" type="datetimeFigureOut">
              <a:rPr lang="hu-HU" smtClean="0"/>
              <a:t>2021. 04. 23.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D5D2-1A56-4B5B-A22C-183FF8562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562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9CE5-7642-47E6-A65B-79C895A92CA7}" type="datetimeFigureOut">
              <a:rPr lang="hu-HU" smtClean="0"/>
              <a:t>2021. 04. 23.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D5D2-1A56-4B5B-A22C-183FF8562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404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9CE5-7642-47E6-A65B-79C895A92CA7}" type="datetimeFigureOut">
              <a:rPr lang="hu-HU" smtClean="0"/>
              <a:t>2021. 04. 23.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D5D2-1A56-4B5B-A22C-183FF8562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164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9CE5-7642-47E6-A65B-79C895A92CA7}" type="datetimeFigureOut">
              <a:rPr lang="hu-HU" smtClean="0"/>
              <a:t>2021. 04. 23.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D5D2-1A56-4B5B-A22C-183FF8562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305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9CE5-7642-47E6-A65B-79C895A92CA7}" type="datetimeFigureOut">
              <a:rPr lang="hu-HU" smtClean="0"/>
              <a:t>2021. 04. 23.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D5D2-1A56-4B5B-A22C-183FF8562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806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9CE5-7642-47E6-A65B-79C895A92CA7}" type="datetimeFigureOut">
              <a:rPr lang="hu-HU" smtClean="0"/>
              <a:t>2021. 04. 23.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D5D2-1A56-4B5B-A22C-183FF8562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809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9CE5-7642-47E6-A65B-79C895A92CA7}" type="datetimeFigureOut">
              <a:rPr lang="hu-HU" smtClean="0"/>
              <a:t>2021. 04. 23.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D5D2-1A56-4B5B-A22C-183FF8562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216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9CE5-7642-47E6-A65B-79C895A92CA7}" type="datetimeFigureOut">
              <a:rPr lang="hu-HU" smtClean="0"/>
              <a:t>2021. 04. 23.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D5D2-1A56-4B5B-A22C-183FF8562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812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9CE5-7642-47E6-A65B-79C895A92CA7}" type="datetimeFigureOut">
              <a:rPr lang="hu-HU" smtClean="0"/>
              <a:t>2021. 04. 23.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D5D2-1A56-4B5B-A22C-183FF8562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658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9CE5-7642-47E6-A65B-79C895A92CA7}" type="datetimeFigureOut">
              <a:rPr lang="hu-HU" smtClean="0"/>
              <a:t>2021. 04. 23.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D5D2-1A56-4B5B-A22C-183FF8562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207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9CE5-7642-47E6-A65B-79C895A92CA7}" type="datetimeFigureOut">
              <a:rPr lang="hu-HU" smtClean="0"/>
              <a:t>2021. 04. 23.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D5D2-1A56-4B5B-A22C-183FF8562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749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D9CE5-7642-47E6-A65B-79C895A92CA7}" type="datetimeFigureOut">
              <a:rPr lang="hu-HU" smtClean="0"/>
              <a:t>2021. 04. 23.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8D5D2-1A56-4B5B-A22C-183FF8562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4721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09718" y="84683"/>
            <a:ext cx="78197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A társadalom és kultúra.</a:t>
            </a:r>
          </a:p>
          <a:p>
            <a:r>
              <a:rPr lang="hu-H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                         A mindennapi élet.</a:t>
            </a:r>
            <a:endParaRPr lang="hu-H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648930" y="1687648"/>
            <a:ext cx="5847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rgbClr val="3654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vas és acél országának társadalma.</a:t>
            </a:r>
            <a:endParaRPr lang="hu-HU" sz="2800" b="1" dirty="0">
              <a:solidFill>
                <a:srgbClr val="3654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184361" y="2364462"/>
            <a:ext cx="488171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magyar társadalom a második világháború után gyors ütemben alakult át. </a:t>
            </a:r>
            <a:endParaRPr lang="hu-H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korábbi politikai és gazdasági elitet felszámolták.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földreform és az államosítások megfosztották vagyonuktól a gazdagokat, közülük sokan külföldre távoztak.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földosztással pedig jelentősen csökkent a nincstelenek száma is. </a:t>
            </a: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Rákosi-korszakban új elit csoportok alakultak ki. </a:t>
            </a:r>
          </a:p>
        </p:txBody>
      </p:sp>
      <p:pic>
        <p:nvPicPr>
          <p:cNvPr id="2050" name="Picture 2" descr="http://nol.hu/data/cikk/29/99/60/cikk_299960/877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078" y="2250505"/>
            <a:ext cx="3886193" cy="371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648930" y="5842337"/>
            <a:ext cx="77963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szocialista Magyarországon a pártállam nem támogatta a gyerekek </a:t>
            </a:r>
          </a:p>
          <a:p>
            <a:pPr algn="ctr"/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megkeresztelését, ezért az újszülötteknek </a:t>
            </a:r>
          </a:p>
          <a:p>
            <a:pPr algn="ctr"/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államilag szervezett névadóünnepségeket rendeztek.  </a:t>
            </a:r>
            <a:endParaRPr lang="hu-H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5066078" y="2487572"/>
            <a:ext cx="38861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Névadó ünnepség a budai Várban</a:t>
            </a:r>
          </a:p>
        </p:txBody>
      </p:sp>
    </p:spTree>
    <p:extLst>
      <p:ext uri="{BB962C8B-B14F-4D97-AF65-F5344CB8AC3E}">
        <p14:creationId xmlns:p14="http://schemas.microsoft.com/office/powerpoint/2010/main" val="349978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17987" y="147484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hivatalos propaganda szerint a társadalom vezető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osztálya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munkásság lett a dolgozó parasztsággal szövetségben.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Valójában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MDP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vezető emberei sajátították ki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nemcsak a politikai, de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gazdasági, tudományos és művészeti élet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irányítását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is. </a:t>
            </a:r>
            <a:endParaRPr lang="hu-H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legfontosabb posztokra csak a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párt által támogatott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személyek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kerülhettek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Téglalap 4"/>
          <p:cNvSpPr/>
          <p:nvPr/>
        </p:nvSpPr>
        <p:spPr>
          <a:xfrm>
            <a:off x="4395019" y="3552185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pártelit életszínvonala kiemelkedően magas volt.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Ingyenesen kaptak lakást és bútort.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Külön, jól ellátott üzletekben vásárolhattak.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társadalom többi rétege viszont azokba a boltokba járt, amelyekben alig volt áru a polcokon.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Ezeket pedig csak hosszú sorban állás után lehetett megvásárolni. 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2" y="3142322"/>
            <a:ext cx="3978554" cy="2653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églalap 6"/>
          <p:cNvSpPr/>
          <p:nvPr/>
        </p:nvSpPr>
        <p:spPr>
          <a:xfrm>
            <a:off x="190229" y="5721369"/>
            <a:ext cx="41230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Egy budapesti </a:t>
            </a:r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élelmiszer</a:t>
            </a:r>
          </a:p>
          <a:p>
            <a:pPr algn="ctr"/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egy elektronikai-háztartási  </a:t>
            </a:r>
          </a:p>
          <a:p>
            <a:pPr algn="ctr"/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zaküzlet az 1960-as </a:t>
            </a:r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években. </a:t>
            </a:r>
          </a:p>
        </p:txBody>
      </p:sp>
      <p:pic>
        <p:nvPicPr>
          <p:cNvPr id="1026" name="Picture 2" descr="http://rewrite.origos.hu/s/img/i/1305/20130527-kadar-janos-kora-napsugar-aruha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87" y="3009805"/>
            <a:ext cx="4123039" cy="27863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tatic.168ora.hu/db/06/BA/k1-d000016BAe82e10bdba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548" y="147484"/>
            <a:ext cx="3796993" cy="28553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4911029" y="2953974"/>
            <a:ext cx="39020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Kádár pajtás </a:t>
            </a:r>
          </a:p>
          <a:p>
            <a:pPr algn="ctr"/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ttörök között korszakunkban.</a:t>
            </a:r>
            <a:endParaRPr lang="hu-H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15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17986" y="355744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kollektivizálás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hatására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parasztok tömegesen hagytak fel a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földműveléssel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és a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gyárakban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kerestek munkát. </a:t>
            </a:r>
            <a:endParaRPr lang="hu-H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Sokan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városokba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költöztek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ahol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lakás hiány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lépett fel.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Emiatt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gyakran több családnak kellett osztoznia egy lakáson. 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747" y="107023"/>
            <a:ext cx="4262285" cy="2744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églalap 3"/>
          <p:cNvSpPr/>
          <p:nvPr/>
        </p:nvSpPr>
        <p:spPr>
          <a:xfrm>
            <a:off x="4291781" y="2851234"/>
            <a:ext cx="48522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Kádár látogatóban </a:t>
            </a:r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egy </a:t>
            </a:r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munkáscsaládnál</a:t>
            </a:r>
          </a:p>
          <a:p>
            <a:pPr algn="ctr"/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1960-as évek végén.</a:t>
            </a:r>
            <a:endParaRPr lang="hu-H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226807" y="2867513"/>
            <a:ext cx="3770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rgbClr val="3654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gulyáskommunizmus</a:t>
            </a:r>
            <a:endParaRPr lang="hu-HU" sz="2800" b="1" dirty="0">
              <a:solidFill>
                <a:srgbClr val="3654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226807" y="3655733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Kádár-rendszer szilárdságának alapja az életszínvonal növelése volt.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Ennek érdekében szakítottak a Rákosi-korszak politikájával: folyamatosan emelték a béreket, és javították a lakosság ellátását.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hatvanas évek közepéig az életszínvonal emelkedés lényegét az jelentette, hogy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megszűnt az élelmiszerhiány. </a:t>
            </a:r>
          </a:p>
        </p:txBody>
      </p:sp>
      <p:pic>
        <p:nvPicPr>
          <p:cNvPr id="4098" name="Picture 2" descr="http://galeria.vezess.hu/files/080/040/000/40080/40080_308533_784x5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807" y="3655733"/>
            <a:ext cx="4050225" cy="26429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églalap 7"/>
          <p:cNvSpPr/>
          <p:nvPr/>
        </p:nvSpPr>
        <p:spPr>
          <a:xfrm>
            <a:off x="4572000" y="5534561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gulyáskommunizmus korában mindenkinek járt egy kis szabadság, </a:t>
            </a:r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 főleg a baráti országok látogatásában </a:t>
            </a:r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merült ki.</a:t>
            </a:r>
            <a:endParaRPr lang="hu-H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47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15913" y="329735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magyar emberek több és jobb élelemhez jutottak hozzá, mint más szocialista államok lakói. </a:t>
            </a: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fogyasztás növekedésének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ezt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első szakaszát ezért </a:t>
            </a:r>
            <a:r>
              <a:rPr lang="hu-H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gulyáskommunizmusnak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nevezzük.</a:t>
            </a:r>
            <a:endParaRPr lang="hu-H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296" y="137111"/>
            <a:ext cx="4137115" cy="2783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églalap 3"/>
          <p:cNvSpPr/>
          <p:nvPr/>
        </p:nvSpPr>
        <p:spPr>
          <a:xfrm>
            <a:off x="5243245" y="3038168"/>
            <a:ext cx="34252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Panelház </a:t>
            </a:r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építése Budapesten. </a:t>
            </a:r>
            <a:endParaRPr lang="hu-H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budapestcity.org/11-egyeb/epiteszet/lakotelepek/Jozsef-Attila-lakotele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13" y="137111"/>
            <a:ext cx="4236498" cy="29010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4"/>
          <p:cNvSpPr/>
          <p:nvPr/>
        </p:nvSpPr>
        <p:spPr>
          <a:xfrm>
            <a:off x="4572000" y="343827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új lakótelepek az ország minden részén egy kaptafára készültek.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215913" y="2453393"/>
            <a:ext cx="4213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rgbClr val="3654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800" b="1" dirty="0" err="1" smtClean="0">
                <a:solidFill>
                  <a:srgbClr val="3654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fridzsider</a:t>
            </a:r>
            <a:r>
              <a:rPr lang="hu-HU" sz="2800" b="1" dirty="0" smtClean="0">
                <a:solidFill>
                  <a:srgbClr val="3654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szocializmus</a:t>
            </a:r>
            <a:endParaRPr lang="hu-HU" sz="2800" b="1" dirty="0">
              <a:solidFill>
                <a:srgbClr val="3654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4429887" y="4207719"/>
            <a:ext cx="46953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új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gazdasági mechanizmus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következtében az életszínvonal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és a </a:t>
            </a:r>
            <a:endParaRPr lang="hu-H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bérek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még gyorsabban emelkedtek. </a:t>
            </a:r>
            <a:endParaRPr lang="hu-H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emberek már tartós fogyasztási cikkeket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hűtőszekrényt,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korabeli nevén 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fridzsidert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is vásárolhattak.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Sőt, tömegesen kezdtek el önerőből új házakat építeni.</a:t>
            </a:r>
          </a:p>
        </p:txBody>
      </p:sp>
      <p:pic>
        <p:nvPicPr>
          <p:cNvPr id="3076" name="Picture 4" descr="http://nol.hu/data/cikk/1/62/21/23/cikk_1622123/840224-leertekelt-frigok-a-skalaban-erde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64" y="3038167"/>
            <a:ext cx="4175748" cy="31734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églalap 9"/>
          <p:cNvSpPr/>
          <p:nvPr/>
        </p:nvSpPr>
        <p:spPr>
          <a:xfrm>
            <a:off x="293854" y="6211631"/>
            <a:ext cx="40222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Szépséghibás, de legalább </a:t>
            </a:r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kapható.</a:t>
            </a:r>
            <a:endParaRPr lang="hu-H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34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83594" y="232076"/>
            <a:ext cx="4866967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Emellett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városok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képét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átformálta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állami beruházással készült többemeletes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panelházak elterjedése.</a:t>
            </a: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építkezések hatására enyhült a lakáshiány.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korszakban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magyar életmód gyökeresen megváltozott, gyorsan modernizálódott. </a:t>
            </a: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Teret hódítottak a nyugati életforma elemei.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Nagy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népszerűségnek örvendett például a rockzene.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emberek mindennapjait átformálta a televízió és a személyautó elterjedése is, habár egy-egy új gépkocsit csak több éves várakozás után vásárolhattak meg.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hatvanas évektől lehetővé vált a tömeges külföldi utazás, és nyugatra is egyre többen juthattak el.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korszakban a magyar életmód gyökeresen megváltozott, gyorsan modernizálódott.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Teret hódítottak a nyugati életforma elemei. Nagy népszerűségnek örvendett például a rockzene. </a:t>
            </a:r>
          </a:p>
        </p:txBody>
      </p:sp>
      <p:pic>
        <p:nvPicPr>
          <p:cNvPr id="5122" name="Picture 2" descr="http://rimretro.hu/img/gallery/ifipark_19750501/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874" y="299396"/>
            <a:ext cx="3820475" cy="23098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5025308" y="2551115"/>
            <a:ext cx="41186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fiatalok átvették a nyugati társaik</a:t>
            </a:r>
          </a:p>
          <a:p>
            <a:pPr algn="ctr"/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letformáját, öltözködését, zenéjét.  </a:t>
            </a:r>
            <a:endParaRPr lang="hu-H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http://zenevilag.mediatop.hu/sites/default/files/1/illes_egyuttes_zenekar_pop_dalo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556" y="3317122"/>
            <a:ext cx="3844793" cy="28088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6240694" y="6125958"/>
            <a:ext cx="15985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Illés együttes</a:t>
            </a:r>
            <a:endParaRPr lang="hu-H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308" y="3251243"/>
            <a:ext cx="4051697" cy="2874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Szövegdoboz 6"/>
          <p:cNvSpPr txBox="1"/>
          <p:nvPr/>
        </p:nvSpPr>
        <p:spPr>
          <a:xfrm>
            <a:off x="6556486" y="6457890"/>
            <a:ext cx="966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Omega</a:t>
            </a:r>
            <a:endParaRPr lang="hu-H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8" name="Picture 8" descr="https://upload.wikimedia.org/wikipedia/commons/thumb/7/79/Omega_egy%C3%BCttes_fortepan_88423.jpg/250px-Omega_egy%C3%BCttes_fortepan_8842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235" y="3212874"/>
            <a:ext cx="4273765" cy="29130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www.maszol.ro/uploads/files/userfiles/images/szines/omega_mos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235" y="3251243"/>
            <a:ext cx="4269480" cy="29919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97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76980" y="201080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társadalomban azonban aggasztó jelek is mutatkoztak. </a:t>
            </a:r>
            <a:endParaRPr lang="hu-H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Mind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kevesebb gyermek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született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és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népesség fogyásnak indult. </a:t>
            </a:r>
            <a:endParaRPr lang="hu-H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második gazdaság megjelenésével az emberek egyre többet dolgoztak, a túlhajszoltság miatt sok középkorú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férfi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meghalt.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Mind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nagyobb problémát okozott az alkoholizmus is.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938" y="201080"/>
            <a:ext cx="3722219" cy="3218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églalap 3"/>
          <p:cNvSpPr/>
          <p:nvPr/>
        </p:nvSpPr>
        <p:spPr>
          <a:xfrm>
            <a:off x="4902403" y="3419177"/>
            <a:ext cx="37003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alkoholfogyasztás </a:t>
            </a:r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alakulása.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-1076633" y="3312368"/>
            <a:ext cx="66072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rgbClr val="3654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szocialista realizmus </a:t>
            </a:r>
          </a:p>
          <a:p>
            <a:pPr algn="ctr"/>
            <a:r>
              <a:rPr lang="hu-HU" sz="2800" b="1" dirty="0">
                <a:solidFill>
                  <a:srgbClr val="3654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b="1" dirty="0" smtClean="0">
                <a:solidFill>
                  <a:srgbClr val="3654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és a „3T” rendszere</a:t>
            </a:r>
            <a:endParaRPr lang="hu-HU" sz="2800" b="1" dirty="0">
              <a:solidFill>
                <a:srgbClr val="3654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216052" y="4272677"/>
            <a:ext cx="563905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kultúra irányítását szintén a párt tartotta kézben.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1950-es években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kialakult a </a:t>
            </a:r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szocialista realizmus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stílusa.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Lényege a dolgozó munkás eszményének dicsőítése, valamint a személyi kultusznak megfelelően Rákosi magasztalása volt. Hamarosan ez lett az egyetlen engedélyezett művészeti irányvonal. </a:t>
            </a:r>
          </a:p>
        </p:txBody>
      </p:sp>
      <p:pic>
        <p:nvPicPr>
          <p:cNvPr id="6146" name="Picture 2" descr="https://3.bp.blogspot.com/-hLWWFJAV4v8/VucAD2MgXGI/AAAAAAAAAd4/pABE8tBsSn480bYHQv7WttcvOiSTFtMsg/s1600/item_8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326" y="3811811"/>
            <a:ext cx="3283191" cy="24623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3170904" y="6119336"/>
            <a:ext cx="68534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A Dunai Vasmű </a:t>
            </a:r>
          </a:p>
          <a:p>
            <a:pPr algn="ctr"/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szocialista realizmusegyik jellegzetes épülete.</a:t>
            </a:r>
            <a:endParaRPr lang="hu-H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églalapbuborék 7"/>
          <p:cNvSpPr/>
          <p:nvPr/>
        </p:nvSpPr>
        <p:spPr>
          <a:xfrm>
            <a:off x="4748980" y="201080"/>
            <a:ext cx="4114800" cy="1789792"/>
          </a:xfrm>
          <a:prstGeom prst="wedgeRectCallout">
            <a:avLst>
              <a:gd name="adj1" fmla="val -65410"/>
              <a:gd name="adj2" fmla="val 2139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 szocialista realizmus, vagy rövidebben szocreál lényegében a </a:t>
            </a:r>
            <a:endParaRPr lang="hu-H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marxizmus–leninizmus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világnézetén alapuló alkotómódszert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jelenti.</a:t>
            </a:r>
            <a:endParaRPr lang="hu-H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71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50723" y="196670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Kádár-rendszerben a kultúrpolitika </a:t>
            </a:r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liberális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abbá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vált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hu-H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Nem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akadályozták a szocialista realizmus melletti egyéb törekvéseket, ha azok nem irányultak a rendszer ellen.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Voltak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tehát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támogatott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tűrt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és tiltott művészeti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irányok, ezért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nevezték ezt a 3T rendszerének. </a:t>
            </a:r>
            <a:endParaRPr lang="hu-H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nyolcvanas években azonban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már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egyre kevésbé sikerült a hatalomnak kordában tartania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írókat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akiknek egy része nyíltan ellenzéki magatartást vett fel.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019" y="119891"/>
            <a:ext cx="3448743" cy="3213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églalap 3"/>
          <p:cNvSpPr/>
          <p:nvPr/>
        </p:nvSpPr>
        <p:spPr>
          <a:xfrm>
            <a:off x="4510390" y="287695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dirty="0"/>
              <a:t> </a:t>
            </a:r>
            <a:r>
              <a:rPr lang="hu-HU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Hofi</a:t>
            </a:r>
            <a:r>
              <a:rPr lang="hu-H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Géza </a:t>
            </a:r>
          </a:p>
          <a:p>
            <a:pPr algn="ctr"/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humorista látható a képen, </a:t>
            </a:r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aki </a:t>
            </a:r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szabadon gúnyolhatta </a:t>
            </a:r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 a rendszer </a:t>
            </a:r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visszásságait. </a:t>
            </a:r>
            <a:endParaRPr lang="hu-H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://m.blog.hu/ar/artzok/image/%C3%9Cmi%20k%C3%A9pek/ostalgi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23" y="4085615"/>
            <a:ext cx="2227006" cy="26545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upload.wikimedia.org/wikipedia/commons/thumb/5/56/Resetnyikov_Szt%C3%A1lin_a_Kremlben.jpg/320px-Resetnyikov_Szt%C3%A1lin_a_Kremlbe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09" y="3935605"/>
            <a:ext cx="2436323" cy="28046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cms.sulinet.hu/get/d/40daccc2-8a94-45e5-2d22-4fa97a5405b4/1/7/b/Normal/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046" y="3982321"/>
            <a:ext cx="2591636" cy="27570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2.bp.blogspot.com/-_z0LroToaMw/TuEu6bjh64I/AAAAAAAACak/FJBhi6eAUwk/s1600/Rozs%2BJ%25C3%25A1nos%2B-%2B%25C3%259Att%25C3%25B6r%25C5%2591k%2B195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837" y="3892613"/>
            <a:ext cx="2949166" cy="28140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://iho.hu/img/repules_12_05/fortepan_398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002" y="3929059"/>
            <a:ext cx="3142957" cy="28103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https://3.bp.blogspot.com/-LPArAYdMsI4/VucAHOoQ-PI/AAAAAAAAAd8/yM5G_4lWI104JICF6QjnJXoO9CGqQI9kA/s1600/7506_1_big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001" y="3960086"/>
            <a:ext cx="3380863" cy="27466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54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32734" y="2354133"/>
            <a:ext cx="48374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magyar nyelv használatát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ivatalokban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csak Jugoszlávia biztosította.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szomszédos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szocialista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országok többségében be akarták olvasztani a magyarságot.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magyar nyelvterületekről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áthelyezték 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magyar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nemzetiségű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embereket.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Helyükre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sok szlovákot, románt költöztettek. Magyarok nem juthattak vezető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társadalmi,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gazdasági, katonai funkciókhoz.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132734" y="22663"/>
            <a:ext cx="886378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1947-es párizsi béke megerősítette a trianoni határokat. </a:t>
            </a: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határon túli magyarság sorsa a környező szocialista országokban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Jugoszláviát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kivéve -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egyre rosszabbra fordult.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Csehszlováktában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1949-ig, Romániában pedig a hetvenes évektől szélsőségesen elnyomó politikát folytattak velük szemben.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Papíron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ugyan minden államban biztosították a kisebbségek jogait, de a gyakorlatban ez nem valósult meg.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magyar nyelvű iskolák száma szinte mindenütt csökkent. 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686" y="2507936"/>
            <a:ext cx="4122829" cy="2839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églalap 4"/>
          <p:cNvSpPr/>
          <p:nvPr/>
        </p:nvSpPr>
        <p:spPr>
          <a:xfrm>
            <a:off x="0" y="5190659"/>
            <a:ext cx="49668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Kádár </a:t>
            </a:r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 lépett </a:t>
            </a:r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fel </a:t>
            </a:r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határon </a:t>
            </a:r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túli </a:t>
            </a:r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magyarok védelmében. </a:t>
            </a:r>
            <a:endParaRPr lang="hu-H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Attól tartott, </a:t>
            </a:r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hogy ha kritizálja a szomszéd országok nemzetiségi </a:t>
            </a:r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politikáját, </a:t>
            </a:r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annak csak a határon </a:t>
            </a:r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túliak </a:t>
            </a:r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isszák meg a </a:t>
            </a:r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levét.</a:t>
            </a:r>
            <a:endParaRPr lang="hu-H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4649100" y="523171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Kádár János és a román pártvezér, </a:t>
            </a:r>
            <a:r>
              <a:rPr lang="hu-H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Ceaugescu</a:t>
            </a:r>
            <a:r>
              <a:rPr lang="hu-H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találkozója.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5109920" y="5919098"/>
            <a:ext cx="36503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3654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Nézz utána, hogy mi lett a sorsa</a:t>
            </a:r>
          </a:p>
          <a:p>
            <a:pPr algn="ctr"/>
            <a:r>
              <a:rPr lang="hu-HU" sz="2000" b="1" dirty="0" smtClean="0">
                <a:solidFill>
                  <a:srgbClr val="3654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Románia diktátorának!</a:t>
            </a:r>
            <a:endParaRPr lang="hu-HU" sz="2000" b="1" dirty="0">
              <a:solidFill>
                <a:srgbClr val="3654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4762792" y="1900015"/>
            <a:ext cx="4233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rgbClr val="3654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Magyarok a határokon túl</a:t>
            </a:r>
            <a:endParaRPr lang="hu-HU" sz="2800" b="1" dirty="0">
              <a:solidFill>
                <a:srgbClr val="3654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42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2694</TotalTime>
  <Words>925</Words>
  <Application>Microsoft Office PowerPoint</Application>
  <PresentationFormat>Diavetítés a képernyőre (4:3 oldalarány)</PresentationFormat>
  <Paragraphs>89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Monotype Corsiva</vt:lpstr>
      <vt:lpstr>Times New Roman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Tikos Kálmán</dc:creator>
  <cp:lastModifiedBy>Tikos Kálmán</cp:lastModifiedBy>
  <cp:revision>297</cp:revision>
  <dcterms:created xsi:type="dcterms:W3CDTF">2016-07-18T11:45:32Z</dcterms:created>
  <dcterms:modified xsi:type="dcterms:W3CDTF">2021-04-23T15:30:05Z</dcterms:modified>
</cp:coreProperties>
</file>