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  <a:srgbClr val="FF505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69" autoAdjust="0"/>
  </p:normalViewPr>
  <p:slideViewPr>
    <p:cSldViewPr>
      <p:cViewPr varScale="1">
        <p:scale>
          <a:sx n="57" d="100"/>
          <a:sy n="57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EAEE3-B486-4BC7-A732-18DC043EEB60}" type="datetimeFigureOut">
              <a:rPr lang="hu-HU" smtClean="0"/>
              <a:t>2021. 04. 15.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CE8C4-F282-4DA4-A8FD-68FEDCAC78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130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FB98-01D3-4B4A-84D9-E98863B991CE}" type="datetimeFigureOut">
              <a:rPr lang="hu-HU" smtClean="0"/>
              <a:pPr/>
              <a:t>2021. 04. 15.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ikos Kálmán\Asztal\IMG_0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48680"/>
            <a:ext cx="6732241" cy="2766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zövegdoboz 1"/>
          <p:cNvSpPr txBox="1"/>
          <p:nvPr/>
        </p:nvSpPr>
        <p:spPr>
          <a:xfrm>
            <a:off x="179512" y="0"/>
            <a:ext cx="4285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várháborúk kora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95536" y="1484784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Buda eleste után</a:t>
            </a:r>
            <a:endParaRPr lang="hu-H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79512" y="2149019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Amikor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1541-ben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Szulejmán szultán kivonult az országból,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még csak Buda volt török kézen.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törökök ezután sorra foglalták el az ország középső területén lévő várakat.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Néhány év alatt oszmán uralom alá került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például Szeged, Pécs, Fehérvár (a mai Székesfehérvár) és Esztergom.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Ezután rövid békeidőszak következett.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Ezt kihasználva lázas sietséggel folyt a magyar várak megerősítése, átalakítása.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Ezeknek az erősségeknek ugyanis alapvető szerepük volt a korabeli hadászatban: aki a várat birtokolta, az uralta a környező területet is.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860032" y="4005064"/>
            <a:ext cx="2351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várháborúk</a:t>
            </a:r>
            <a:endParaRPr lang="hu-H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788024" y="3212976"/>
            <a:ext cx="3821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három részre szakadt ország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az 1566-os török hadjáratot követően.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788024" y="4653136"/>
            <a:ext cx="4355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Az újabb török támadás </a:t>
            </a:r>
            <a:r>
              <a:rPr lang="hu-H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1552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-ben indult meg. 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egyik sereg vezére,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Ali budai pasa először Veszprémet foglalta el, majd észak felé indult.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C:\Documents and Settings\Tikos Kálmán\Asztal\letölté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0648"/>
            <a:ext cx="2016224" cy="3589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églalap 1"/>
          <p:cNvSpPr/>
          <p:nvPr/>
        </p:nvSpPr>
        <p:spPr>
          <a:xfrm>
            <a:off x="179512" y="33265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Drégely várát </a:t>
            </a:r>
            <a:r>
              <a:rPr lang="hu-H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Szondi György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védte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mintegy 150 emberével a sokszoros túlerő ellen.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kastélyból átalakított gyenge vár tornya hamar összeomlott az ágyúzástól.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Ali pasa megadásra szólította fel Szondit,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de ő ezt elutasította.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Két apródját Alihoz küldte, hogy viselje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gondjukat. 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355976" y="46531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Aztán az utolsó roham alatt megsebesült, de térdre rogyva is folytatta a harcot, amíg egy golyó halálra nem sebezte.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Ali pasa is tisztelte ellenfele hősiességét, ezért kívánsága szerint a várral szemközti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domboldalon temettette el.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39552" y="3140968"/>
            <a:ext cx="1176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6600"/>
                </a:solidFill>
              </a:rPr>
              <a:t>Tudod-e?</a:t>
            </a:r>
            <a:endParaRPr lang="hu-HU" sz="2000" b="1" dirty="0">
              <a:solidFill>
                <a:srgbClr val="0066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39552" y="3573016"/>
            <a:ext cx="3308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6600"/>
                </a:solidFill>
              </a:rPr>
              <a:t>Ki volt az a magyar költő, aki</a:t>
            </a:r>
            <a:br>
              <a:rPr lang="hu-HU" sz="2000" b="1" dirty="0" smtClean="0">
                <a:solidFill>
                  <a:srgbClr val="006600"/>
                </a:solidFill>
              </a:rPr>
            </a:br>
            <a:r>
              <a:rPr lang="hu-HU" sz="2000" b="1" dirty="0" smtClean="0">
                <a:solidFill>
                  <a:srgbClr val="006600"/>
                </a:solidFill>
              </a:rPr>
              <a:t>megemlékezett a várkapitány</a:t>
            </a:r>
            <a:br>
              <a:rPr lang="hu-HU" sz="2000" b="1" dirty="0" smtClean="0">
                <a:solidFill>
                  <a:srgbClr val="006600"/>
                </a:solidFill>
              </a:rPr>
            </a:br>
            <a:r>
              <a:rPr lang="hu-HU" sz="2000" b="1" dirty="0" smtClean="0">
                <a:solidFill>
                  <a:srgbClr val="006600"/>
                </a:solidFill>
              </a:rPr>
              <a:t>hősiességéről?</a:t>
            </a:r>
            <a:endParaRPr lang="hu-HU" sz="2000" b="1" dirty="0">
              <a:solidFill>
                <a:srgbClr val="0066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39552" y="4509120"/>
            <a:ext cx="3851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FFC000"/>
                </a:solidFill>
              </a:rPr>
              <a:t>Arany János:</a:t>
            </a:r>
            <a:br>
              <a:rPr lang="hu-HU" sz="2000" b="1" dirty="0" smtClean="0">
                <a:solidFill>
                  <a:srgbClr val="FFC000"/>
                </a:solidFill>
              </a:rPr>
            </a:br>
            <a:r>
              <a:rPr lang="hu-HU" sz="2000" b="1" dirty="0" smtClean="0">
                <a:solidFill>
                  <a:srgbClr val="FFC000"/>
                </a:solidFill>
              </a:rPr>
              <a:t>Szondi két apródja című művében.</a:t>
            </a:r>
            <a:endParaRPr lang="hu-HU" sz="2000" b="1" dirty="0">
              <a:solidFill>
                <a:srgbClr val="FFC000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51520" y="5301208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Maradék értékeit máglyára hordatta, jó lovait maga szúrta le, hogy ne kerüljenek török kézre. </a:t>
            </a:r>
            <a:endParaRPr lang="hu-HU" sz="2000" dirty="0"/>
          </a:p>
        </p:txBody>
      </p:sp>
      <p:sp>
        <p:nvSpPr>
          <p:cNvPr id="4098" name="AutoShape 2" descr="data:image/jpeg;base64,/9j/4AAQSkZJRgABAQAAAQABAAD/2wCEAAkGBxQTEhUUEhQWFBUXGBsVGRgYFxgYHBcYHh8YFhwZGhwZHCggGCElHBsdIjEhJSkrMi4uGSAzODMsNygtLisBCgoKDg0OGxAQGiwkHyQsLCwsLCwsLCwsLCwsLCwsLCwsLCwsLCwsLCwsLCwsLCwsLCwsNCwsLCwsLCwsLCwsLP/AABEIASQApAMBIgACEQEDEQH/xAAcAAEAAgMBAQEAAAAAAAAAAAAABQYDBAcBAgj/xABBEAABAwIEAwYDBQYFAwUAAAABAAIRAyEEBRIxQVFhBhMicYGRBzKhFCOxwfBCUmLR4fEkM0OCkjRyohYXssLS/8QAFwEBAQEBAAAAAAAAAAAAAAAAAAECA//EACARAQEBAQEBAQABBQAAAAAAAAABEQIhMUESAyJhcYH/2gAMAwEAAhEDEQA/AO4oiICIiAiIgIiICIo7PsYaVBz2kBwiJ2N9kEjKKExGatqMD8O8OLDrNPi9vFsG/wDVSWBxrarGvYZBHr5Ec0TWyiIiiIiAiIgIiICIiAiIgIiICIiAiIg+Kjw0EnYCSqXmdQ4h2oOLYkNE7DiQOdxfqpXtxmPc4abkucGBo3e4zDR5rm2O7Q0GMLsTU0hssYxswdpiL1DYDg0EQp+pZr7xg0B0WAd4ZvNh4h9fZbPZjtJUw/eEg1GNLSQXwXNc4tMaryw31bFpcDGkLnWa9qqtUgYem2jTBJaXta5zTMjSIhkbWnzULh84q06rapqOqGmbh2xaQQ5n8Ic06duK0xl36/XNKpKyqs9kK1X7PTFdpbUaNJDiCTp8IMixkCVZQo6PUREBERAREQEREBERAREQEREBERBUfiJVIo02tIDn1IDjHhAa7U6/S24uRJhcQ7Q4ijh9Rp0xXrVg93eu8Xdtu0RaCSQ50tgQRCt/xB++xOMfWq03spUoo0jUMtA0uqEsBAhxAE77WXNsxx78wxDWjwtA0saI8IgCBECIbYdFEqRp0xUptDqBLjMkXbc8B+yAI9llp0/szWvLKQBMBr3gOGktMloBkTuLbcVY8ly52IwooNqaKhOh7mgBzS2Cxpn9k6otvp4qIwmVU3NxD6jm1NDO8Ly4+JzwXDYS6CTIFpB5rUcq75lhDgHAgg3BGxBvIUwFy/4WYqpNWmcWzEUqbaYpgXc1pB3dsbQI/BdPpukKO26+kREBERAREQEREBERAREQEREBeELXxWLazfeJhVmp22w5e1rcVRLnfKxhFRzztAi5PQBD/ThHans7iama1qAbFR7y8mTpDXbOJ4AjhfkpSp2YOCbSe1pqPa2XwJOsgyGjeLx6LoOIzZ1aqXMpVXAhr57uNTXkta43FtLSQCJtCPxVQ/NQqAEXnS793g53Kfbqox/1ybOKlR1LvPHTcwA21MIMzfYzN/NYeyDsLVxDjmBIYKfgLNTTqBG5p3Jid10LNcAHtk0HscRcsZF+XhfcXPsqhmWRDUdTqw6OpucOnH9QN1YfzkdR+HmT4HDUX1MJV1sf4nPe9stA2abDSBfgrBlfbzB1HaA8tvAc5pDXdQeXnC4K6kAPlc8RfwR7yZhfT85cxulrC8ib3aATsCCJIsrJGb3fx+o2ulernHwj7SCvhhRdLatGzweIJJDm7QOnD1XRmlR1eoiICIiAiIgIiICIiAtPNcypYemalZ4YwcTxPIcz0CzYrEBjS47BcB7V50/McbSpaoDqndMj/SY4taXjm6JM9AETYuGEL8yL8TiXacISe5o7CowGA+r+8CR4WbXJKZrg2uqupEBrWtaWEQIIghzY20ugyOilc8f3GEcaQIbSYNLB+62Bp5E6VUKuPLsbUDX6qb6YqU/KAIHtKRz7qaoZj99TEWe0gm5jV94BZsNg6ok7AqSxFYSdjFyOe6qre+fVYKNTS1rDV06QS8tqPaQXbtFwf7qwjEEC4IMCRvFtvc79FF3XlZwvbz/JQObOvykTHHhMeUj3Clq5JFhbrwULmlGQ1xiWk7j96x8vlH0Wo59XxE4mN4HpZRWPeLnmA3jzN1J173gTvYm6jMxpSAQ0OiReAbjmQYuAt/jlz9SeU477LXp4hgkt8LwP26ZuR6bjy6rveCrhwBBkEAg8weK/PVTxUhHAA+nGy618Pc7FfDgftUopuHl8p9QPoVnqO/8ARvmLsi8aV6suwiIgIiICIiAiIgo3xUzGozCllEEvdDTpMFodxnhab+vBcu+GmXd/jdYMiiNbnAG7nSxlz5vP+1T3xjzgsJpMcfE51R8TMhrabQOkB3v1U58NskOFomlH3urVWIsW1dMimejGOAHMlxhS1n6k+0lOWPa75XagAASSNBHpdcgyrHhlbD94AdDtEc+8a8Nk3kNJPoV1TtFDAHk2HhAMxLt9t7D8FyCoGjEHW3WGubDbw6L3Au4Dlx24qyeM9ZuL12UDiQXSCyhTBE31VXPrlp6hug+qszq+42gbTw/UqPy7CCnDnOJc4uqPPF7jBc7+mwmNgFq1sVr2MEF1trTY+aza3zzsbeJc4zNxNr3Ihtz1mVBZpUJpm+/6spF1aWSbSP19VDY+qC08wCZ6rUrnYjHu2vvt+uK1K1QgG/L6L1z7G/Gx6fgtWpUF+kLWs/x9RWOx7i4MnwtJfy4Wnncn2Vv7FZ6cLWY8/IQGPH8J4+bTf3VBxZDq7he0fQfr2U/ha8wI391l0vnx+n8LVkLYXLvh92rI04eud4bTcT7MPPoV09jpRqXZr6RERRERAREQFgxlSGHyhZ1TPitmHdYCqOLoA4cZ/LZBzXEu+05xSGnXpqvqad9QZ42+zo6K7532gpU4p1qtMEiHMNdjXj1mWyoHsvg2ue92wqwe7bIe9rADBIiKQL7iQHEiTaD9do8RSjuWYbuolpZopcI8TdA4DcfVSTXO9ZNVLOyym9/dV6lRkktJql4dFpgnbePOPOknGO+0ajub/gZ6rbzeo1jiGHSx/AbB3OOG6hse8F5c0zIH9QtHPvrtGExwifmu6CDqEOuIjbZfDKjSSeFzYXIERw6qD7MZLi6lJrhRAghw1HTIPiDoN9ybneyl/wD0/iwSHNtyBFz9P0AudjesWNxIgEe26jm4n7p1twYvPNb+LyvED5qRi9rHTGngOd/ZQGNFRogsqDmSx1vorEt18NeIjpzlR9Y+K1llEnh9CtPNqhDXEAz5fVaYn1Wq9WajnD94keUqxZNi6lQaWsBMfOeHWPzkKrgfRXPsyZb8thaTx9ArGu/I2XZZDtdQuc8XDo+UgzIgWgibL9GZLmLa1NtRhDmvAcCOIN1wHHVANwWkCZBi/X+ohdp7G0tGFoNBBimzbbabe6lT+lbYtaLxq9R0EREBERAXMfi1jqLx3D3VC5o1CmxsF5Phb4nAiJMQ0EkmJC6a4riHa3tODWD34driypBf37dDqbSHN0XlrpN9TYkReEZ6+J7s4+nggaFeoz7S6kwuEWAa2NEmxIcXGOOriqfnuatealR4Gm1iYOkeHfeYn3AVXdiy6rrpt0MdYNLg5wAMyYADvm3EfKVq5zmBf900AkOGvkIOkN/meq1PHKz+VkaPaV+rE1G6tWhzmztxINuG3pKwZLgXVa9NjYkk3IkNABcXOHENAJjjCx1X6qlRxMy4med/pZWX4fU2CrWdV+UUiLGC4fM5s8AYAJ5EqOnyYvgzx2mvVOIq6Wd22B3bXl72VHt1eE7gN5geLosGVZ9mVSm19F9FwLX1CKrLgCo6m1oLSJJ0k7cFizDL3HL6cga6tRuIqQI8VTW6ImYA0tA4BS+R4J1LDwYAIu20ggudHW5m3NZuNS34g8V2qzBpIfh6L4sSwuA9xKia3berMuw2nh4asfixWrGND2gtECx6+XT+ih8VljSySG2tIF9t3Rzj8EjF6xXMR2nLzP2a5MyavPyao6pm9QuANNlMHbUSRPnAj1U5icsbfSfcX/n/AGUbisvBHMbR+uC3jEvN/EBmOVua4BoB1R4QI0kzDSOGxIvBgq55Nluhg1GIA2v1J6qIy50PbSdsDIm/giRfjBMR1VlxWJgWiP0faPyUXrbMYXYCpXrMw9N0PcR4js1ty50DeALi0yNl3DI8KKbGU2zpY1rBO8AQJ9lxT4c5lqzY0y0f5TmtP7p8Lz77ei73gGWWXXmZMbwXqIqoiIgIiINLNq2mmTE2O1uq/NvaXEBzg8xqMw4MaXRwhx8977CNl+hu09IupHTuAXAyN4cAOs7L869pcMG1gwuduW7NIHAAHUCbDkNrKM9MeEp1HtqTIfB0kS6XR80xtI+XZbma4NgyrB1A0anOqOmBqg+LeJPqsuW4pmkU4eXU5M6LEOMjidoN549Fmz2pqwOHpmm6kxg8DzdrgRMgASLcCPVb/HLm/wB1lc+AgK69jMCHa6bn92KhYxzo2Du8ceMSQIHWFU8TTAs1wfAmzSL8Be+8LozcF3XeB1tNbR0GkNZc+hE9So318XbNGN7rS2dMMibEcBPl9FFUj3jHNNtUHxcAd99v6rdpYguo03OG0NN76rGY9itc1gNLgI1adIN7EjoJIkeZssf4b2ZqPzGm1oa0eLy4i5E9FGZk8sZHFwJPn+yBz4n0W/UxIcRpLQA2YEyA6wjlt5rDmQhoJIc6IECOfGeirPmK3Wquc91vr5j0us1FgbJIH9t/yWGsNDjAAG/0naOUrymC87bgWA8t7rblcRzMxYK9SpUkANa2IuBJiONhy5qSwODr4muyjTYHa6TXucfCGCfETPW0BQWe5cbPG4v5hXT4FsJrYolswymA7lLnGPX/AOizXXiS+ul5F2Vw2HeX0KLWPNi+5cRxuTxVwwrICxYKjZboCjYiIqCIiAiLwoK32rqC3NoJnlsvz92gc41hefGdvoJ8iutZrmPeVK7tXgbUdSAvJ02cRw+aW/7VxnNWAVnvgzqsAN3bfkoxfqayR1qkj5TTIv8AsnWCPQtb/wAltdoHH7FSB/ZDm+urTfrDR7qNyKp95UYeNLUfJr2uN/JbOev/AMPpJ/1N9h4g135O/ULX4xPOkR2PwofiqWoamsca7wBJIp+INgbkuDRHVdF7Qj7sPLY1BzjqMAPBJd4gDuARPQqj/D3GGnWqEGD3WoWaTAdJjVw2kDeAt/NO1w7tzKzhU1OBY1tFzYax7gdet0XDQNINiTOynyt3nYm6faBtIkV3Npsqu0tcNR0MAGl7thfU4f7Qmd5rT7luIc+o6nDvBTcKbmnUQNQ1BzejY4HiqpX7yo6m5zZD298214JOmAbb3N1Hdoc6puw7MPSp3A8dR7S19tmyTcTJM8Uz3SfMqfx3agUqVN9CnUDagDWl8Bjoix0usWgxqH0tM1jMc1wLHWqhgqP2LaUw0Bx3Jl20f1rY7ZUqtSgHURTax9Ko5zjIaWajDGgQ1skC14HNYaeb0mMrPcW1aj2EFsxqc92oumLc4vPHdFxnxlcNeP3fC0A7EumATx+Ur7wlQNNRsklt9pIEWHsoetXpHuw4tgOEGdjIAIbwEXP9FJ5lmQpPb3bW1XFul4D4iIDZIG93ehHRVzs/H3mUANBHzDULHYEA+W4Vs+CtAg4hwfDQWtNOOJ1EPNzFpb78lSauMqOALqMtvAtIa79m+91a/g9imuxdXRxo+Lza8QOpEm/VK1x47phdlnWlQxbA5tMvaHuBLWlw1OA3IG5C3VHQREQEREBfFZxDSQJIBMTE9J4L7XzUaCCDcGx8kHJsyxjNLhqEhxOlrSTJIJ8LQ4zPXj6Ko5jkxnUWOaDfx0309XONTZ3soLt9j8ZSxmIw9TEVS2nUc1g1RNM+JkkXd4SLniCpfKsmxIyynie9qOD6mp1N5LmikZaxzQTY6rk2kO6LPxLzqMy0acW0C+oPafLS930geyydr2aGchLfWx9uKdlKs5jRDt5O94JaR67/AFX320pRRM3LSJ8wS0//AC+i25WWdRS2VXNLixxaS0tJHEOsR7K49ssGyng2Oa0Bznho8mN1H6vCp1MCTJgW/l/NXfPMwpYs4KnTJe0YnQ86TpJqOpDTMQfA0bcypfrrFpqZUG91Nu5oU6cdQ1zjHSSuZdqcLorBsg2N/Zdazhrn9/BhwbAOni2d/MGB5Llfayn98J5EfgkuxnM6aWUUQS6eLPcgg/mrRleSganaAYbYx5287fqVWsqqkdNyDyMfW6v+W4wMpP1ixAbIPC5O24v+CLVOOAaca2BbXtwiC4/gt/LMEGucQBDTHDYGwiFhwpnHNaNpn3bClsI2XPaY3Bk2sbz78Oq05WsuJpeGPMX3Ur2AxFCli8XXAFOlSw1MvjmdJJ3u4uDrc1G48wHCNr/gqocS5rX0RZj3te7m4tGlgdzAlxA5kngFlvjzU7m/aB+JxLsU7wwQWCf8prZDQCNiL+IcSV3fsfiMQcNT+1maxEm0FoN2tdzcBEnmuUfDTsz3rxiqrfu2H7sEfO8ftf8Aa089yByv2bA0uKVrmfqSC9XgXqNCIiAiIgpuffD3B4nFHFVmOe8tDS0uOgxYEtG/upR+T0303UnsBpuboLIgaSIiOFlOkIGoOC9m+y32fNK7aji80tLWk8depzXHqadMk9QVp9rqWpleIuXH1Mu/ELo3aLENdmQpsgObQdVqHiTanSnyDqno4qg59UGp7RcC0njAY70nWfZI59/dcrDxpI9ZVm7H4J1Sn3lg6hVa6kbiXQXvBi4sG3Gxg8FWqlPT4DuCQfQx+St/YFxFGsQRDajDx/dM36j8FK3FbzHE16VV7TVqtIMO+8eTHCTN7LXdjHPjW7Ve0xbnePJSfaWq175Ajh5gWB9fyUEkWpbLt9WxEiQRNweBsVaHZpQNFgdVa12m7dUkEGOVuMdCueQvYVZvK0YPHUqWL1OeCwMu4Xk35b7rdw/aOl3h0Ne4mBMAC3OTsqWApLLoa8FNS8x0Co2pVZqOljTsB94eImfCB5QVG9mOzj8Xi3U9qTI7x+0DcAfxG8colZTWdcNLgBBjhPSPJdG+F+k4ZwBkiq7UeZIaQfb8E1OZ76uOWYJrWtaxoa1oDWtFgALABTlJkBYsLSgLZR0EREBERAREQF4V6iDkWVVteMxtRxJdpFMk2JvB22szbr1VXzMA4uq0jcNcAeBEj6h3/iF1/P6DWl+oNY2pHijTqff5zxnYE+XELkHaKsG417ifmczyDCC2esSkcu/qhdocMWVj1h3uL/WVcuw+E/wr4InW0x5g9Oqge3FCO7fyLqZtEHcD6O9lO9l8aG4SrzBB6xA/HZOmubsipdo67H16hpgBoOm3GLF19pKhqrbLdqCZOxJv+P5rWrsspI1vrTBXqALKxiqsYaprBYRz+MAW24GZUYKRNgLkx6q8ZdgwG9CYHkNkZtbYwLw0lmi/PcWnnPHkrf8ADSqKOIqUCQdbA/yLSRx/hP0UAzDuftYNPzRfYCAfOPdbfZakKWNoFs+N7hc3PhN54q4xL7HcsO6yzLTwLrLcUdRERAREQEREBERBqZlgm1WFjxLTuJI/Bfnr4uUm0cU+mxz4cySHOLoJlvhJvEAW4Qv0eV+eu3HYLNnVn1H6cWHOc4GmQ3TPJjzLRAAiTsoIPMn9/gw6LuZr83AjV5eIH/kVD9n8RM0zMPES2J5iJt/dT+WZNi6GHecRQeymCC1zgBBdYtiZjYyRxKrTMA+nVMN1AGQLAwbiJ3jZWuc88armybTHCVir7FbBw9QAeAg7ytTFkxcRsjTWatmkz+381rU91IYVth0/oi16BBBta/srRk+LdHiALWkWNpN4uq9WZ4T5Kd7OUqeIYxlR5FWm9oYHEaS2/A2mI3vYwnSRZKOY2MMMTqJGwHM8v6LZ7HV6VXMKY7xp0McWCfmdxjyHvCYjJhqLSHXdYFromxOmbOg2leZNlDhmGH+7jQ4vBc4ghoBDhEdYhPxmZOnbMvFlvLRwBst5HQREQEREBERAREQFE5tm1Gl87xPIXPsL/RSxXN+1HYzE18VUqU6tOlTcG+My4giZ+7EajEAEuAClHNviB26xbqxpjQ3Dg/LTH+YJ2c4yQeg+qisXhifCWayP2HNIdHCQYLS3j59F1H/20oNpu0ufUrmPvnkBwAOzABpp+g9eKouZZG2gGikSGglga4nWCJIe8wA0uM+GBpAbzgWM9z9VLENDP9MtMbCoR77hRmMq6h4nyRcAfzUzm1UGq9pDgATBIuQYIJi08DG+9tlGY+u0nSGho/eMSevT+qqRH0hdSeDEj3WiymZgAk8gCT7RK2aeIdRjWxw3IBBbP/II1UniKQDfQ+qm/h5Tp1XmkaHfVDUa6/ytpAQXuOwa2Sb8+aqNbNy4bR0mV104TCUMP9mqvY1ga11catJqFok69J1Pgn5OoGxU6SeInD5MMQ55ZiGhoknuy7QTxaCCBP8ACNhuoB1WvSqNOHxBe+Q1mptwbAReQOHHirJ/65OFpU3UcOxhqXp03AufUpxpBcGwKTS64AJJ32Wv2ZzJ2MzHD1KjGU3Ne8iPE0y35Wm17bkmIRmS67rlpMAHeBPnx+qklG5c1SSOgiIgIiICIiAiIgL4eyV9ogwigFW+3Laf2d1Oo4gPgGCR4ZE3AOngJjisHxB7Q1ML3TaVOpUL9U92x9QiNIkhgkb2PQ7rmeIxGaV3vd9nrBjgAC6GFoBO3eQ5tuh+iJaqmfUIcdLrNMSALjZrwNrgXHOVbPg1lTHPrVnPLqtMhjQTGlrgZMDeSI6aVGu7M4h1Ud53bBBDw+o2TxiGyd/5q2/DfL2YPvTVe3XULR8zYDGyW3nclx+iM8OkUcKTeSvupl+oQ4ahycJHsVjw+f4aP81k8pCzNz7D7d60HkVG9RWK7J4Z4h+GouHWkz8gq9nnw9wR11qrXiBqMVHRbkDPIeyvjM2okwKjSfNaHaiq12FqhjmudFhPzGRa0oOIYbsxRfX1GoahfBcXO1PmGkh2gaQSHANY2YAvvCvmMyCkyo3EUQ4Oa6fEXEhw/Z/7YMRyIjZUvNcZiqFakTSc7SNbG0mvfEmCCQz5iP6q41+2WEoANxNN7YALQ8FjovsHEdJ6qazi+ZJihUYHAETwO4PEFSy4HmvxYIBbhaTKLYI1Fz6jvM/K0e58113sdmdWthKNSuIqPbqIiLHaRwMQVpYsCIERRERAREQEREEdnOYGi0EAEuOm/CxM/RVetnFVxIc8gSdrWkclN9paIqBrC5zADqlsSeEGQec+iiaeU0x8wc+5Elx8zIEb/kVmiMpYp3hJJMyTJJ3iPzWsMWGAy4Da0jrz/VlZcLltMbsYSebZMXncmOCkBhWtaAGtbfYNaNgRwCi5H55zh9N2KrO1MP3j9nAxf6bLUe1hBu2Nzce67l2pFqYvHj2JaR8sTeeG6r+HkWl3F1ySZvG5+i6Rys9cqLm2ktnzC3MNiWNYBLf2juNp33XQse7wGTpG87QOczZRFYTq8N5LRz5H+yfGbz/JT8RUpkG7b9Re/msVBtMQRp9x1V+7qTJsAZJhu1jG3lw/FZxhxLRpFzBs0yIvJItw2TScyKH9qtDXkeTzv7rWrta6nLjPrMLoTaDDU0lrSDtFOn/Db5ON9+qw46iySO7p78adPr/DdPpcjldPCNJ4eoX6L+G+Ie/BUXVHOe4g+JxkkSQJPGyoNTCMNgyneI+6p9NpAVx7D1na3N+Wm0WYAAGdAOG6WNcd7XRWbL6WOg6QsijoIiICIiAi8WCvjGt3KCOzFsvPSB+a1alOYjiT+Q/NbTqrTJPOTzn+y+qdQE7H2WdMKVHb9c1t6Le6Md0UXm+a1KdTS1rCAAZMzeeR6KwR/aLDlz2honQI9TcxzsAoD7C6b8N5/X8lJ1e0L5/ymHrqdvx5rUd2odeaNMXO73AWty4lXWbNaLqDps3gZPT9e11pNwJI3kmeHXz/ALqVfnYA/wCmZeTAc6fT8rLUpZ7JP+HZbnVeN5/hj+6WxJzYxVMLFz5X2AF/Sw36L57oh07Cb7naSfbefP0lKmbMFu4bO3zvjyHhufIrE7Nmk/8ATjz74x0It1N+iaYjaWHOuTI9f1y+qx1aDnCYjjx2vClDmLRth+n+cf8A8xtzOy2WZrTIAGG3FoqyI8w2OP1VlS86hGUC3fYc/S219h7Kd7PM7urH74BJ5kfr6rG/F0gR9wb8qs7mYEs/Lks7c1phzR3Jm7pFURbTJ+T+IJpzzi94M2Wyq1lefBz2s7tzZ4lwP4BWNj5UdH0iIgIiIChcxMCeQn8ERZowNF/T+S28O3ZEUWN2mFAdomjvf9o/Eoi3Cq1WbLndDH0BWvoH/iP7IiMVjxQn6rTomxNrXA4AxaOSIsqz0KXhbJJlodc7Hp7x6LaZh2lwBHGfW38z7oi1Ga8dTExwkW85/kvvDOsw7ExPr5oioxAzMgfM4bdSPyWapSBB33IkWIHQi69RRY3sv+Zp42+quuBdZEStRuo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00" name="AutoShape 4" descr="data:image/jpeg;base64,/9j/4AAQSkZJRgABAQAAAQABAAD/2wCEAAkGBxQTEhUUEhQWFBUXGBsVGRgYFxgYHBcYHh8YFhwZGhwZHCggGCElHBsdIjEhJSkrMi4uGSAzODMsNygtLisBCgoKDg0OGxAQGiwkHyQsLCwsLCwsLCwsLCwsLCwsLCwsLCwsLCwsLCwsLCwsLCwsLCwsNCwsLCwsLCwsLCwsLP/AABEIASQApAMBIgACEQEDEQH/xAAcAAEAAgMBAQEAAAAAAAAAAAAABQYDBAcBAgj/xABBEAABAwIEAwYDBQYFAwUAAAABAAIRAyEEBRIxQVFhBhMicYGRBzKhFCOxwfBCUmLR4fEkM0OCkjRyohYXssLS/8QAFwEBAQEBAAAAAAAAAAAAAAAAAAECA//EACARAQEBAQEBAQABBQAAAAAAAAABEQIhMUESAyJhcYH/2gAMAwEAAhEDEQA/AO4oiICIiAiIgIiICIo7PsYaVBz2kBwiJ2N9kEjKKExGatqMD8O8OLDrNPi9vFsG/wDVSWBxrarGvYZBHr5Ec0TWyiIiiIiAiIgIiICIiAiIgIiICIiAiIg+Kjw0EnYCSqXmdQ4h2oOLYkNE7DiQOdxfqpXtxmPc4abkucGBo3e4zDR5rm2O7Q0GMLsTU0hssYxswdpiL1DYDg0EQp+pZr7xg0B0WAd4ZvNh4h9fZbPZjtJUw/eEg1GNLSQXwXNc4tMaryw31bFpcDGkLnWa9qqtUgYem2jTBJaXta5zTMjSIhkbWnzULh84q06rapqOqGmbh2xaQQ5n8Ic06duK0xl36/XNKpKyqs9kK1X7PTFdpbUaNJDiCTp8IMixkCVZQo6PUREBERAREQEREBERAREQEREBERBUfiJVIo02tIDn1IDjHhAa7U6/S24uRJhcQ7Q4ijh9Rp0xXrVg93eu8Xdtu0RaCSQ50tgQRCt/xB++xOMfWq03spUoo0jUMtA0uqEsBAhxAE77WXNsxx78wxDWjwtA0saI8IgCBECIbYdFEqRp0xUptDqBLjMkXbc8B+yAI9llp0/szWvLKQBMBr3gOGktMloBkTuLbcVY8ly52IwooNqaKhOh7mgBzS2Cxpn9k6otvp4qIwmVU3NxD6jm1NDO8Ly4+JzwXDYS6CTIFpB5rUcq75lhDgHAgg3BGxBvIUwFy/4WYqpNWmcWzEUqbaYpgXc1pB3dsbQI/BdPpukKO26+kREBERAREQEREBERAREQEREBeELXxWLazfeJhVmp22w5e1rcVRLnfKxhFRzztAi5PQBD/ThHans7iama1qAbFR7y8mTpDXbOJ4AjhfkpSp2YOCbSe1pqPa2XwJOsgyGjeLx6LoOIzZ1aqXMpVXAhr57uNTXkta43FtLSQCJtCPxVQ/NQqAEXnS793g53Kfbqox/1ybOKlR1LvPHTcwA21MIMzfYzN/NYeyDsLVxDjmBIYKfgLNTTqBG5p3Jid10LNcAHtk0HscRcsZF+XhfcXPsqhmWRDUdTqw6OpucOnH9QN1YfzkdR+HmT4HDUX1MJV1sf4nPe9stA2abDSBfgrBlfbzB1HaA8tvAc5pDXdQeXnC4K6kAPlc8RfwR7yZhfT85cxulrC8ib3aATsCCJIsrJGb3fx+o2ulernHwj7SCvhhRdLatGzweIJJDm7QOnD1XRmlR1eoiICIiAiIgIiICIiAtPNcypYemalZ4YwcTxPIcz0CzYrEBjS47BcB7V50/McbSpaoDqndMj/SY4taXjm6JM9AETYuGEL8yL8TiXacISe5o7CowGA+r+8CR4WbXJKZrg2uqupEBrWtaWEQIIghzY20ugyOilc8f3GEcaQIbSYNLB+62Bp5E6VUKuPLsbUDX6qb6YqU/KAIHtKRz7qaoZj99TEWe0gm5jV94BZsNg6ok7AqSxFYSdjFyOe6qre+fVYKNTS1rDV06QS8tqPaQXbtFwf7qwjEEC4IMCRvFtvc79FF3XlZwvbz/JQObOvykTHHhMeUj3Clq5JFhbrwULmlGQ1xiWk7j96x8vlH0Wo59XxE4mN4HpZRWPeLnmA3jzN1J173gTvYm6jMxpSAQ0OiReAbjmQYuAt/jlz9SeU477LXp4hgkt8LwP26ZuR6bjy6rveCrhwBBkEAg8weK/PVTxUhHAA+nGy618Pc7FfDgftUopuHl8p9QPoVnqO/8ARvmLsi8aV6suwiIgIiICIiAiIgo3xUzGozCllEEvdDTpMFodxnhab+vBcu+GmXd/jdYMiiNbnAG7nSxlz5vP+1T3xjzgsJpMcfE51R8TMhrabQOkB3v1U58NskOFomlH3urVWIsW1dMimejGOAHMlxhS1n6k+0lOWPa75XagAASSNBHpdcgyrHhlbD94AdDtEc+8a8Nk3kNJPoV1TtFDAHk2HhAMxLt9t7D8FyCoGjEHW3WGubDbw6L3Au4Dlx24qyeM9ZuL12UDiQXSCyhTBE31VXPrlp6hug+qszq+42gbTw/UqPy7CCnDnOJc4uqPPF7jBc7+mwmNgFq1sVr2MEF1trTY+aza3zzsbeJc4zNxNr3Ihtz1mVBZpUJpm+/6spF1aWSbSP19VDY+qC08wCZ6rUrnYjHu2vvt+uK1K1QgG/L6L1z7G/Gx6fgtWpUF+kLWs/x9RWOx7i4MnwtJfy4Wnncn2Vv7FZ6cLWY8/IQGPH8J4+bTf3VBxZDq7he0fQfr2U/ha8wI391l0vnx+n8LVkLYXLvh92rI04eud4bTcT7MPPoV09jpRqXZr6RERRERAREQFgxlSGHyhZ1TPitmHdYCqOLoA4cZ/LZBzXEu+05xSGnXpqvqad9QZ42+zo6K7532gpU4p1qtMEiHMNdjXj1mWyoHsvg2ue92wqwe7bIe9rADBIiKQL7iQHEiTaD9do8RSjuWYbuolpZopcI8TdA4DcfVSTXO9ZNVLOyym9/dV6lRkktJql4dFpgnbePOPOknGO+0ajub/gZ6rbzeo1jiGHSx/AbB3OOG6hse8F5c0zIH9QtHPvrtGExwifmu6CDqEOuIjbZfDKjSSeFzYXIERw6qD7MZLi6lJrhRAghw1HTIPiDoN9ybneyl/wD0/iwSHNtyBFz9P0AudjesWNxIgEe26jm4n7p1twYvPNb+LyvED5qRi9rHTGngOd/ZQGNFRogsqDmSx1vorEt18NeIjpzlR9Y+K1llEnh9CtPNqhDXEAz5fVaYn1Wq9WajnD94keUqxZNi6lQaWsBMfOeHWPzkKrgfRXPsyZb8thaTx9ArGu/I2XZZDtdQuc8XDo+UgzIgWgibL9GZLmLa1NtRhDmvAcCOIN1wHHVANwWkCZBi/X+ohdp7G0tGFoNBBimzbbabe6lT+lbYtaLxq9R0EREBERAXMfi1jqLx3D3VC5o1CmxsF5Phb4nAiJMQ0EkmJC6a4riHa3tODWD34driypBf37dDqbSHN0XlrpN9TYkReEZ6+J7s4+nggaFeoz7S6kwuEWAa2NEmxIcXGOOriqfnuatealR4Gm1iYOkeHfeYn3AVXdiy6rrpt0MdYNLg5wAMyYADvm3EfKVq5zmBf900AkOGvkIOkN/meq1PHKz+VkaPaV+rE1G6tWhzmztxINuG3pKwZLgXVa9NjYkk3IkNABcXOHENAJjjCx1X6qlRxMy4med/pZWX4fU2CrWdV+UUiLGC4fM5s8AYAJ5EqOnyYvgzx2mvVOIq6Wd22B3bXl72VHt1eE7gN5geLosGVZ9mVSm19F9FwLX1CKrLgCo6m1oLSJJ0k7cFizDL3HL6cga6tRuIqQI8VTW6ImYA0tA4BS+R4J1LDwYAIu20ggudHW5m3NZuNS34g8V2qzBpIfh6L4sSwuA9xKia3berMuw2nh4asfixWrGND2gtECx6+XT+ih8VljSySG2tIF9t3Rzj8EjF6xXMR2nLzP2a5MyavPyao6pm9QuANNlMHbUSRPnAj1U5icsbfSfcX/n/AGUbisvBHMbR+uC3jEvN/EBmOVua4BoB1R4QI0kzDSOGxIvBgq55Nluhg1GIA2v1J6qIy50PbSdsDIm/giRfjBMR1VlxWJgWiP0faPyUXrbMYXYCpXrMw9N0PcR4js1ty50DeALi0yNl3DI8KKbGU2zpY1rBO8AQJ9lxT4c5lqzY0y0f5TmtP7p8Lz77ei73gGWWXXmZMbwXqIqoiIgIiINLNq2mmTE2O1uq/NvaXEBzg8xqMw4MaXRwhx8977CNl+hu09IupHTuAXAyN4cAOs7L869pcMG1gwuduW7NIHAAHUCbDkNrKM9MeEp1HtqTIfB0kS6XR80xtI+XZbma4NgyrB1A0anOqOmBqg+LeJPqsuW4pmkU4eXU5M6LEOMjidoN549Fmz2pqwOHpmm6kxg8DzdrgRMgASLcCPVb/HLm/wB1lc+AgK69jMCHa6bn92KhYxzo2Du8ceMSQIHWFU8TTAs1wfAmzSL8Be+8LozcF3XeB1tNbR0GkNZc+hE9So318XbNGN7rS2dMMibEcBPl9FFUj3jHNNtUHxcAd99v6rdpYguo03OG0NN76rGY9itc1gNLgI1adIN7EjoJIkeZssf4b2ZqPzGm1oa0eLy4i5E9FGZk8sZHFwJPn+yBz4n0W/UxIcRpLQA2YEyA6wjlt5rDmQhoJIc6IECOfGeirPmK3Wquc91vr5j0us1FgbJIH9t/yWGsNDjAAG/0naOUrymC87bgWA8t7rblcRzMxYK9SpUkANa2IuBJiONhy5qSwODr4muyjTYHa6TXucfCGCfETPW0BQWe5cbPG4v5hXT4FsJrYolswymA7lLnGPX/AOizXXiS+ul5F2Vw2HeX0KLWPNi+5cRxuTxVwwrICxYKjZboCjYiIqCIiAiLwoK32rqC3NoJnlsvz92gc41hefGdvoJ8iutZrmPeVK7tXgbUdSAvJ02cRw+aW/7VxnNWAVnvgzqsAN3bfkoxfqayR1qkj5TTIv8AsnWCPQtb/wAltdoHH7FSB/ZDm+urTfrDR7qNyKp95UYeNLUfJr2uN/JbOev/AMPpJ/1N9h4g135O/ULX4xPOkR2PwofiqWoamsca7wBJIp+INgbkuDRHVdF7Qj7sPLY1BzjqMAPBJd4gDuARPQqj/D3GGnWqEGD3WoWaTAdJjVw2kDeAt/NO1w7tzKzhU1OBY1tFzYax7gdet0XDQNINiTOynyt3nYm6faBtIkV3Npsqu0tcNR0MAGl7thfU4f7Qmd5rT7luIc+o6nDvBTcKbmnUQNQ1BzejY4HiqpX7yo6m5zZD298214JOmAbb3N1Hdoc6puw7MPSp3A8dR7S19tmyTcTJM8Uz3SfMqfx3agUqVN9CnUDagDWl8Bjoix0usWgxqH0tM1jMc1wLHWqhgqP2LaUw0Bx3Jl20f1rY7ZUqtSgHURTax9Ko5zjIaWajDGgQ1skC14HNYaeb0mMrPcW1aj2EFsxqc92oumLc4vPHdFxnxlcNeP3fC0A7EumATx+Ur7wlQNNRsklt9pIEWHsoetXpHuw4tgOEGdjIAIbwEXP9FJ5lmQpPb3bW1XFul4D4iIDZIG93ehHRVzs/H3mUANBHzDULHYEA+W4Vs+CtAg4hwfDQWtNOOJ1EPNzFpb78lSauMqOALqMtvAtIa79m+91a/g9imuxdXRxo+Lza8QOpEm/VK1x47phdlnWlQxbA5tMvaHuBLWlw1OA3IG5C3VHQREQEREBfFZxDSQJIBMTE9J4L7XzUaCCDcGx8kHJsyxjNLhqEhxOlrSTJIJ8LQ4zPXj6Ko5jkxnUWOaDfx0309XONTZ3soLt9j8ZSxmIw9TEVS2nUc1g1RNM+JkkXd4SLniCpfKsmxIyynie9qOD6mp1N5LmikZaxzQTY6rk2kO6LPxLzqMy0acW0C+oPafLS930geyydr2aGchLfWx9uKdlKs5jRDt5O94JaR67/AFX320pRRM3LSJ8wS0//AC+i25WWdRS2VXNLixxaS0tJHEOsR7K49ssGyng2Oa0Bznho8mN1H6vCp1MCTJgW/l/NXfPMwpYs4KnTJe0YnQ86TpJqOpDTMQfA0bcypfrrFpqZUG91Nu5oU6cdQ1zjHSSuZdqcLorBsg2N/Zdazhrn9/BhwbAOni2d/MGB5Llfayn98J5EfgkuxnM6aWUUQS6eLPcgg/mrRleSganaAYbYx5287fqVWsqqkdNyDyMfW6v+W4wMpP1ixAbIPC5O24v+CLVOOAaca2BbXtwiC4/gt/LMEGucQBDTHDYGwiFhwpnHNaNpn3bClsI2XPaY3Bk2sbz78Oq05WsuJpeGPMX3Ur2AxFCli8XXAFOlSw1MvjmdJJ3u4uDrc1G48wHCNr/gqocS5rX0RZj3te7m4tGlgdzAlxA5kngFlvjzU7m/aB+JxLsU7wwQWCf8prZDQCNiL+IcSV3fsfiMQcNT+1maxEm0FoN2tdzcBEnmuUfDTsz3rxiqrfu2H7sEfO8ftf8Aa089yByv2bA0uKVrmfqSC9XgXqNCIiAiIgpuffD3B4nFHFVmOe8tDS0uOgxYEtG/upR+T0303UnsBpuboLIgaSIiOFlOkIGoOC9m+y32fNK7aji80tLWk8depzXHqadMk9QVp9rqWpleIuXH1Mu/ELo3aLENdmQpsgObQdVqHiTanSnyDqno4qg59UGp7RcC0njAY70nWfZI59/dcrDxpI9ZVm7H4J1Sn3lg6hVa6kbiXQXvBi4sG3Gxg8FWqlPT4DuCQfQx+St/YFxFGsQRDajDx/dM36j8FK3FbzHE16VV7TVqtIMO+8eTHCTN7LXdjHPjW7Ve0xbnePJSfaWq175Ajh5gWB9fyUEkWpbLt9WxEiQRNweBsVaHZpQNFgdVa12m7dUkEGOVuMdCueQvYVZvK0YPHUqWL1OeCwMu4Xk35b7rdw/aOl3h0Ne4mBMAC3OTsqWApLLoa8FNS8x0Co2pVZqOljTsB94eImfCB5QVG9mOzj8Xi3U9qTI7x+0DcAfxG8colZTWdcNLgBBjhPSPJdG+F+k4ZwBkiq7UeZIaQfb8E1OZ76uOWYJrWtaxoa1oDWtFgALABTlJkBYsLSgLZR0EREBERAREQF4V6iDkWVVteMxtRxJdpFMk2JvB22szbr1VXzMA4uq0jcNcAeBEj6h3/iF1/P6DWl+oNY2pHijTqff5zxnYE+XELkHaKsG417ifmczyDCC2esSkcu/qhdocMWVj1h3uL/WVcuw+E/wr4InW0x5g9Oqge3FCO7fyLqZtEHcD6O9lO9l8aG4SrzBB6xA/HZOmubsipdo67H16hpgBoOm3GLF19pKhqrbLdqCZOxJv+P5rWrsspI1vrTBXqALKxiqsYaprBYRz+MAW24GZUYKRNgLkx6q8ZdgwG9CYHkNkZtbYwLw0lmi/PcWnnPHkrf8ADSqKOIqUCQdbA/yLSRx/hP0UAzDuftYNPzRfYCAfOPdbfZakKWNoFs+N7hc3PhN54q4xL7HcsO6yzLTwLrLcUdRERAREQEREBERBqZlgm1WFjxLTuJI/Bfnr4uUm0cU+mxz4cySHOLoJlvhJvEAW4Qv0eV+eu3HYLNnVn1H6cWHOc4GmQ3TPJjzLRAAiTsoIPMn9/gw6LuZr83AjV5eIH/kVD9n8RM0zMPES2J5iJt/dT+WZNi6GHecRQeymCC1zgBBdYtiZjYyRxKrTMA+nVMN1AGQLAwbiJ3jZWuc88armybTHCVir7FbBw9QAeAg7ytTFkxcRsjTWatmkz+381rU91IYVth0/oi16BBBta/srRk+LdHiALWkWNpN4uq9WZ4T5Kd7OUqeIYxlR5FWm9oYHEaS2/A2mI3vYwnSRZKOY2MMMTqJGwHM8v6LZ7HV6VXMKY7xp0McWCfmdxjyHvCYjJhqLSHXdYFromxOmbOg2leZNlDhmGH+7jQ4vBc4ghoBDhEdYhPxmZOnbMvFlvLRwBst5HQREQEREBERAREQFE5tm1Gl87xPIXPsL/RSxXN+1HYzE18VUqU6tOlTcG+My4giZ+7EajEAEuAClHNviB26xbqxpjQ3Dg/LTH+YJ2c4yQeg+qisXhifCWayP2HNIdHCQYLS3j59F1H/20oNpu0ufUrmPvnkBwAOzABpp+g9eKouZZG2gGikSGglga4nWCJIe8wA0uM+GBpAbzgWM9z9VLENDP9MtMbCoR77hRmMq6h4nyRcAfzUzm1UGq9pDgATBIuQYIJi08DG+9tlGY+u0nSGho/eMSevT+qqRH0hdSeDEj3WiymZgAk8gCT7RK2aeIdRjWxw3IBBbP/II1UniKQDfQ+qm/h5Tp1XmkaHfVDUa6/ytpAQXuOwa2Sb8+aqNbNy4bR0mV104TCUMP9mqvY1ga11catJqFok69J1Pgn5OoGxU6SeInD5MMQ55ZiGhoknuy7QTxaCCBP8ACNhuoB1WvSqNOHxBe+Q1mptwbAReQOHHirJ/65OFpU3UcOxhqXp03AufUpxpBcGwKTS64AJJ32Wv2ZzJ2MzHD1KjGU3Ne8iPE0y35Wm17bkmIRmS67rlpMAHeBPnx+qklG5c1SSOgiIgIiICIiAiIgL4eyV9ogwigFW+3Laf2d1Oo4gPgGCR4ZE3AOngJjisHxB7Q1ML3TaVOpUL9U92x9QiNIkhgkb2PQ7rmeIxGaV3vd9nrBjgAC6GFoBO3eQ5tuh+iJaqmfUIcdLrNMSALjZrwNrgXHOVbPg1lTHPrVnPLqtMhjQTGlrgZMDeSI6aVGu7M4h1Ud53bBBDw+o2TxiGyd/5q2/DfL2YPvTVe3XULR8zYDGyW3nclx+iM8OkUcKTeSvupl+oQ4ahycJHsVjw+f4aP81k8pCzNz7D7d60HkVG9RWK7J4Z4h+GouHWkz8gq9nnw9wR11qrXiBqMVHRbkDPIeyvjM2okwKjSfNaHaiq12FqhjmudFhPzGRa0oOIYbsxRfX1GoahfBcXO1PmGkh2gaQSHANY2YAvvCvmMyCkyo3EUQ4Oa6fEXEhw/Z/7YMRyIjZUvNcZiqFakTSc7SNbG0mvfEmCCQz5iP6q41+2WEoANxNN7YALQ8FjovsHEdJ6qazi+ZJihUYHAETwO4PEFSy4HmvxYIBbhaTKLYI1Fz6jvM/K0e58113sdmdWthKNSuIqPbqIiLHaRwMQVpYsCIERRERAREQEREEdnOYGi0EAEuOm/CxM/RVetnFVxIc8gSdrWkclN9paIqBrC5zADqlsSeEGQec+iiaeU0x8wc+5Elx8zIEb/kVmiMpYp3hJJMyTJJ3iPzWsMWGAy4Da0jrz/VlZcLltMbsYSebZMXncmOCkBhWtaAGtbfYNaNgRwCi5H55zh9N2KrO1MP3j9nAxf6bLUe1hBu2Nzce67l2pFqYvHj2JaR8sTeeG6r+HkWl3F1ySZvG5+i6Rys9cqLm2ktnzC3MNiWNYBLf2juNp33XQse7wGTpG87QOczZRFYTq8N5LRz5H+yfGbz/JT8RUpkG7b9Re/msVBtMQRp9x1V+7qTJsAZJhu1jG3lw/FZxhxLRpFzBs0yIvJItw2TScyKH9qtDXkeTzv7rWrta6nLjPrMLoTaDDU0lrSDtFOn/Db5ON9+qw46iySO7p78adPr/DdPpcjldPCNJ4eoX6L+G+Ie/BUXVHOe4g+JxkkSQJPGyoNTCMNgyneI+6p9NpAVx7D1na3N+Wm0WYAAGdAOG6WNcd7XRWbL6WOg6QsijoIiICIiAi8WCvjGt3KCOzFsvPSB+a1alOYjiT+Q/NbTqrTJPOTzn+y+qdQE7H2WdMKVHb9c1t6Le6Md0UXm+a1KdTS1rCAAZMzeeR6KwR/aLDlz2honQI9TcxzsAoD7C6b8N5/X8lJ1e0L5/ymHrqdvx5rUd2odeaNMXO73AWty4lXWbNaLqDps3gZPT9e11pNwJI3kmeHXz/ALqVfnYA/wCmZeTAc6fT8rLUpZ7JP+HZbnVeN5/hj+6WxJzYxVMLFz5X2AF/Sw36L57oh07Cb7naSfbefP0lKmbMFu4bO3zvjyHhufIrE7Nmk/8ATjz74x0It1N+iaYjaWHOuTI9f1y+qx1aDnCYjjx2vClDmLRth+n+cf8A8xtzOy2WZrTIAGG3FoqyI8w2OP1VlS86hGUC3fYc/S219h7Kd7PM7urH74BJ5kfr6rG/F0gR9wb8qs7mYEs/Lks7c1phzR3Jm7pFURbTJ+T+IJpzzi94M2Wyq1lefBz2s7tzZ4lwP4BWNj5UdH0iIgIiIChcxMCeQn8ERZowNF/T+S28O3ZEUWN2mFAdomjvf9o/Eoi3Cq1WbLndDH0BWvoH/iP7IiMVjxQn6rTomxNrXA4AxaOSIsqz0KXhbJJlodc7Hp7x6LaZh2lwBHGfW38z7oi1Ga8dTExwkW85/kvvDOsw7ExPr5oioxAzMgfM4bdSPyWapSBB33IkWIHQi69RRY3sv+Zp42+quuBdZEStRuo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02" name="AutoShape 6" descr="data:image/jpeg;base64,/9j/4AAQSkZJRgABAQAAAQABAAD/2wCEAAkGBxQTEhUUEhQWFBUXGBsVGRgYFxgYHBcYHh8YFhwZGhwZHCggGCElHBsdIjEhJSkrMi4uGSAzODMsNygtLisBCgoKDg0OGxAQGiwkHyQsLCwsLCwsLCwsLCwsLCwsLCwsLCwsLCwsLCwsLCwsLCwsLCwsNCwsLCwsLCwsLCwsLP/AABEIASQApAMBIgACEQEDEQH/xAAcAAEAAgMBAQEAAAAAAAAAAAAABQYDBAcBAgj/xABBEAABAwIEAwYDBQYFAwUAAAABAAIRAyEEBRIxQVFhBhMicYGRBzKhFCOxwfBCUmLR4fEkM0OCkjRyohYXssLS/8QAFwEBAQEBAAAAAAAAAAAAAAAAAAECA//EACARAQEBAQEBAQABBQAAAAAAAAABEQIhMUESAyJhcYH/2gAMAwEAAhEDEQA/AO4oiICIiAiIgIiICIo7PsYaVBz2kBwiJ2N9kEjKKExGatqMD8O8OLDrNPi9vFsG/wDVSWBxrarGvYZBHr5Ec0TWyiIiiIiAiIgIiICIiAiIgIiICIiAiIg+Kjw0EnYCSqXmdQ4h2oOLYkNE7DiQOdxfqpXtxmPc4abkucGBo3e4zDR5rm2O7Q0GMLsTU0hssYxswdpiL1DYDg0EQp+pZr7xg0B0WAd4ZvNh4h9fZbPZjtJUw/eEg1GNLSQXwXNc4tMaryw31bFpcDGkLnWa9qqtUgYem2jTBJaXta5zTMjSIhkbWnzULh84q06rapqOqGmbh2xaQQ5n8Ic06duK0xl36/XNKpKyqs9kK1X7PTFdpbUaNJDiCTp8IMixkCVZQo6PUREBERAREQEREBERAREQEREBERBUfiJVIo02tIDn1IDjHhAa7U6/S24uRJhcQ7Q4ijh9Rp0xXrVg93eu8Xdtu0RaCSQ50tgQRCt/xB++xOMfWq03spUoo0jUMtA0uqEsBAhxAE77WXNsxx78wxDWjwtA0saI8IgCBECIbYdFEqRp0xUptDqBLjMkXbc8B+yAI9llp0/szWvLKQBMBr3gOGktMloBkTuLbcVY8ly52IwooNqaKhOh7mgBzS2Cxpn9k6otvp4qIwmVU3NxD6jm1NDO8Ly4+JzwXDYS6CTIFpB5rUcq75lhDgHAgg3BGxBvIUwFy/4WYqpNWmcWzEUqbaYpgXc1pB3dsbQI/BdPpukKO26+kREBERAREQEREBERAREQEREBeELXxWLazfeJhVmp22w5e1rcVRLnfKxhFRzztAi5PQBD/ThHans7iama1qAbFR7y8mTpDXbOJ4AjhfkpSp2YOCbSe1pqPa2XwJOsgyGjeLx6LoOIzZ1aqXMpVXAhr57uNTXkta43FtLSQCJtCPxVQ/NQqAEXnS793g53Kfbqox/1ybOKlR1LvPHTcwA21MIMzfYzN/NYeyDsLVxDjmBIYKfgLNTTqBG5p3Jid10LNcAHtk0HscRcsZF+XhfcXPsqhmWRDUdTqw6OpucOnH9QN1YfzkdR+HmT4HDUX1MJV1sf4nPe9stA2abDSBfgrBlfbzB1HaA8tvAc5pDXdQeXnC4K6kAPlc8RfwR7yZhfT85cxulrC8ib3aATsCCJIsrJGb3fx+o2ulernHwj7SCvhhRdLatGzweIJJDm7QOnD1XRmlR1eoiICIiAiIgIiICIiAtPNcypYemalZ4YwcTxPIcz0CzYrEBjS47BcB7V50/McbSpaoDqndMj/SY4taXjm6JM9AETYuGEL8yL8TiXacISe5o7CowGA+r+8CR4WbXJKZrg2uqupEBrWtaWEQIIghzY20ugyOilc8f3GEcaQIbSYNLB+62Bp5E6VUKuPLsbUDX6qb6YqU/KAIHtKRz7qaoZj99TEWe0gm5jV94BZsNg6ok7AqSxFYSdjFyOe6qre+fVYKNTS1rDV06QS8tqPaQXbtFwf7qwjEEC4IMCRvFtvc79FF3XlZwvbz/JQObOvykTHHhMeUj3Clq5JFhbrwULmlGQ1xiWk7j96x8vlH0Wo59XxE4mN4HpZRWPeLnmA3jzN1J173gTvYm6jMxpSAQ0OiReAbjmQYuAt/jlz9SeU477LXp4hgkt8LwP26ZuR6bjy6rveCrhwBBkEAg8weK/PVTxUhHAA+nGy618Pc7FfDgftUopuHl8p9QPoVnqO/8ARvmLsi8aV6suwiIgIiICIiAiIgo3xUzGozCllEEvdDTpMFodxnhab+vBcu+GmXd/jdYMiiNbnAG7nSxlz5vP+1T3xjzgsJpMcfE51R8TMhrabQOkB3v1U58NskOFomlH3urVWIsW1dMimejGOAHMlxhS1n6k+0lOWPa75XagAASSNBHpdcgyrHhlbD94AdDtEc+8a8Nk3kNJPoV1TtFDAHk2HhAMxLt9t7D8FyCoGjEHW3WGubDbw6L3Au4Dlx24qyeM9ZuL12UDiQXSCyhTBE31VXPrlp6hug+qszq+42gbTw/UqPy7CCnDnOJc4uqPPF7jBc7+mwmNgFq1sVr2MEF1trTY+aza3zzsbeJc4zNxNr3Ihtz1mVBZpUJpm+/6spF1aWSbSP19VDY+qC08wCZ6rUrnYjHu2vvt+uK1K1QgG/L6L1z7G/Gx6fgtWpUF+kLWs/x9RWOx7i4MnwtJfy4Wnncn2Vv7FZ6cLWY8/IQGPH8J4+bTf3VBxZDq7he0fQfr2U/ha8wI391l0vnx+n8LVkLYXLvh92rI04eud4bTcT7MPPoV09jpRqXZr6RERRERAREQFgxlSGHyhZ1TPitmHdYCqOLoA4cZ/LZBzXEu+05xSGnXpqvqad9QZ42+zo6K7532gpU4p1qtMEiHMNdjXj1mWyoHsvg2ue92wqwe7bIe9rADBIiKQL7iQHEiTaD9do8RSjuWYbuolpZopcI8TdA4DcfVSTXO9ZNVLOyym9/dV6lRkktJql4dFpgnbePOPOknGO+0ajub/gZ6rbzeo1jiGHSx/AbB3OOG6hse8F5c0zIH9QtHPvrtGExwifmu6CDqEOuIjbZfDKjSSeFzYXIERw6qD7MZLi6lJrhRAghw1HTIPiDoN9ybneyl/wD0/iwSHNtyBFz9P0AudjesWNxIgEe26jm4n7p1twYvPNb+LyvED5qRi9rHTGngOd/ZQGNFRogsqDmSx1vorEt18NeIjpzlR9Y+K1llEnh9CtPNqhDXEAz5fVaYn1Wq9WajnD94keUqxZNi6lQaWsBMfOeHWPzkKrgfRXPsyZb8thaTx9ArGu/I2XZZDtdQuc8XDo+UgzIgWgibL9GZLmLa1NtRhDmvAcCOIN1wHHVANwWkCZBi/X+ohdp7G0tGFoNBBimzbbabe6lT+lbYtaLxq9R0EREBERAXMfi1jqLx3D3VC5o1CmxsF5Phb4nAiJMQ0EkmJC6a4riHa3tODWD34driypBf37dDqbSHN0XlrpN9TYkReEZ6+J7s4+nggaFeoz7S6kwuEWAa2NEmxIcXGOOriqfnuatealR4Gm1iYOkeHfeYn3AVXdiy6rrpt0MdYNLg5wAMyYADvm3EfKVq5zmBf900AkOGvkIOkN/meq1PHKz+VkaPaV+rE1G6tWhzmztxINuG3pKwZLgXVa9NjYkk3IkNABcXOHENAJjjCx1X6qlRxMy4med/pZWX4fU2CrWdV+UUiLGC4fM5s8AYAJ5EqOnyYvgzx2mvVOIq6Wd22B3bXl72VHt1eE7gN5geLosGVZ9mVSm19F9FwLX1CKrLgCo6m1oLSJJ0k7cFizDL3HL6cga6tRuIqQI8VTW6ImYA0tA4BS+R4J1LDwYAIu20ggudHW5m3NZuNS34g8V2qzBpIfh6L4sSwuA9xKia3berMuw2nh4asfixWrGND2gtECx6+XT+ih8VljSySG2tIF9t3Rzj8EjF6xXMR2nLzP2a5MyavPyao6pm9QuANNlMHbUSRPnAj1U5icsbfSfcX/n/AGUbisvBHMbR+uC3jEvN/EBmOVua4BoB1R4QI0kzDSOGxIvBgq55Nluhg1GIA2v1J6qIy50PbSdsDIm/giRfjBMR1VlxWJgWiP0faPyUXrbMYXYCpXrMw9N0PcR4js1ty50DeALi0yNl3DI8KKbGU2zpY1rBO8AQJ9lxT4c5lqzY0y0f5TmtP7p8Lz77ei73gGWWXXmZMbwXqIqoiIgIiINLNq2mmTE2O1uq/NvaXEBzg8xqMw4MaXRwhx8977CNl+hu09IupHTuAXAyN4cAOs7L869pcMG1gwuduW7NIHAAHUCbDkNrKM9MeEp1HtqTIfB0kS6XR80xtI+XZbma4NgyrB1A0anOqOmBqg+LeJPqsuW4pmkU4eXU5M6LEOMjidoN549Fmz2pqwOHpmm6kxg8DzdrgRMgASLcCPVb/HLm/wB1lc+AgK69jMCHa6bn92KhYxzo2Du8ceMSQIHWFU8TTAs1wfAmzSL8Be+8LozcF3XeB1tNbR0GkNZc+hE9So318XbNGN7rS2dMMibEcBPl9FFUj3jHNNtUHxcAd99v6rdpYguo03OG0NN76rGY9itc1gNLgI1adIN7EjoJIkeZssf4b2ZqPzGm1oa0eLy4i5E9FGZk8sZHFwJPn+yBz4n0W/UxIcRpLQA2YEyA6wjlt5rDmQhoJIc6IECOfGeirPmK3Wquc91vr5j0us1FgbJIH9t/yWGsNDjAAG/0naOUrymC87bgWA8t7rblcRzMxYK9SpUkANa2IuBJiONhy5qSwODr4muyjTYHa6TXucfCGCfETPW0BQWe5cbPG4v5hXT4FsJrYolswymA7lLnGPX/AOizXXiS+ul5F2Vw2HeX0KLWPNi+5cRxuTxVwwrICxYKjZboCjYiIqCIiAiLwoK32rqC3NoJnlsvz92gc41hefGdvoJ8iutZrmPeVK7tXgbUdSAvJ02cRw+aW/7VxnNWAVnvgzqsAN3bfkoxfqayR1qkj5TTIv8AsnWCPQtb/wAltdoHH7FSB/ZDm+urTfrDR7qNyKp95UYeNLUfJr2uN/JbOev/AMPpJ/1N9h4g135O/ULX4xPOkR2PwofiqWoamsca7wBJIp+INgbkuDRHVdF7Qj7sPLY1BzjqMAPBJd4gDuARPQqj/D3GGnWqEGD3WoWaTAdJjVw2kDeAt/NO1w7tzKzhU1OBY1tFzYax7gdet0XDQNINiTOynyt3nYm6faBtIkV3Npsqu0tcNR0MAGl7thfU4f7Qmd5rT7luIc+o6nDvBTcKbmnUQNQ1BzejY4HiqpX7yo6m5zZD298214JOmAbb3N1Hdoc6puw7MPSp3A8dR7S19tmyTcTJM8Uz3SfMqfx3agUqVN9CnUDagDWl8Bjoix0usWgxqH0tM1jMc1wLHWqhgqP2LaUw0Bx3Jl20f1rY7ZUqtSgHURTax9Ko5zjIaWajDGgQ1skC14HNYaeb0mMrPcW1aj2EFsxqc92oumLc4vPHdFxnxlcNeP3fC0A7EumATx+Ur7wlQNNRsklt9pIEWHsoetXpHuw4tgOEGdjIAIbwEXP9FJ5lmQpPb3bW1XFul4D4iIDZIG93ehHRVzs/H3mUANBHzDULHYEA+W4Vs+CtAg4hwfDQWtNOOJ1EPNzFpb78lSauMqOALqMtvAtIa79m+91a/g9imuxdXRxo+Lza8QOpEm/VK1x47phdlnWlQxbA5tMvaHuBLWlw1OA3IG5C3VHQREQEREBfFZxDSQJIBMTE9J4L7XzUaCCDcGx8kHJsyxjNLhqEhxOlrSTJIJ8LQ4zPXj6Ko5jkxnUWOaDfx0309XONTZ3soLt9j8ZSxmIw9TEVS2nUc1g1RNM+JkkXd4SLniCpfKsmxIyynie9qOD6mp1N5LmikZaxzQTY6rk2kO6LPxLzqMy0acW0C+oPafLS930geyydr2aGchLfWx9uKdlKs5jRDt5O94JaR67/AFX320pRRM3LSJ8wS0//AC+i25WWdRS2VXNLixxaS0tJHEOsR7K49ssGyng2Oa0Bznho8mN1H6vCp1MCTJgW/l/NXfPMwpYs4KnTJe0YnQ86TpJqOpDTMQfA0bcypfrrFpqZUG91Nu5oU6cdQ1zjHSSuZdqcLorBsg2N/Zdazhrn9/BhwbAOni2d/MGB5Llfayn98J5EfgkuxnM6aWUUQS6eLPcgg/mrRleSganaAYbYx5287fqVWsqqkdNyDyMfW6v+W4wMpP1ixAbIPC5O24v+CLVOOAaca2BbXtwiC4/gt/LMEGucQBDTHDYGwiFhwpnHNaNpn3bClsI2XPaY3Bk2sbz78Oq05WsuJpeGPMX3Ur2AxFCli8XXAFOlSw1MvjmdJJ3u4uDrc1G48wHCNr/gqocS5rX0RZj3te7m4tGlgdzAlxA5kngFlvjzU7m/aB+JxLsU7wwQWCf8prZDQCNiL+IcSV3fsfiMQcNT+1maxEm0FoN2tdzcBEnmuUfDTsz3rxiqrfu2H7sEfO8ftf8Aa089yByv2bA0uKVrmfqSC9XgXqNCIiAiIgpuffD3B4nFHFVmOe8tDS0uOgxYEtG/upR+T0303UnsBpuboLIgaSIiOFlOkIGoOC9m+y32fNK7aji80tLWk8depzXHqadMk9QVp9rqWpleIuXH1Mu/ELo3aLENdmQpsgObQdVqHiTanSnyDqno4qg59UGp7RcC0njAY70nWfZI59/dcrDxpI9ZVm7H4J1Sn3lg6hVa6kbiXQXvBi4sG3Gxg8FWqlPT4DuCQfQx+St/YFxFGsQRDajDx/dM36j8FK3FbzHE16VV7TVqtIMO+8eTHCTN7LXdjHPjW7Ve0xbnePJSfaWq175Ajh5gWB9fyUEkWpbLt9WxEiQRNweBsVaHZpQNFgdVa12m7dUkEGOVuMdCueQvYVZvK0YPHUqWL1OeCwMu4Xk35b7rdw/aOl3h0Ne4mBMAC3OTsqWApLLoa8FNS8x0Co2pVZqOljTsB94eImfCB5QVG9mOzj8Xi3U9qTI7x+0DcAfxG8colZTWdcNLgBBjhPSPJdG+F+k4ZwBkiq7UeZIaQfb8E1OZ76uOWYJrWtaxoa1oDWtFgALABTlJkBYsLSgLZR0EREBERAREQF4V6iDkWVVteMxtRxJdpFMk2JvB22szbr1VXzMA4uq0jcNcAeBEj6h3/iF1/P6DWl+oNY2pHijTqff5zxnYE+XELkHaKsG417ifmczyDCC2esSkcu/qhdocMWVj1h3uL/WVcuw+E/wr4InW0x5g9Oqge3FCO7fyLqZtEHcD6O9lO9l8aG4SrzBB6xA/HZOmubsipdo67H16hpgBoOm3GLF19pKhqrbLdqCZOxJv+P5rWrsspI1vrTBXqALKxiqsYaprBYRz+MAW24GZUYKRNgLkx6q8ZdgwG9CYHkNkZtbYwLw0lmi/PcWnnPHkrf8ADSqKOIqUCQdbA/yLSRx/hP0UAzDuftYNPzRfYCAfOPdbfZakKWNoFs+N7hc3PhN54q4xL7HcsO6yzLTwLrLcUdRERAREQEREBERBqZlgm1WFjxLTuJI/Bfnr4uUm0cU+mxz4cySHOLoJlvhJvEAW4Qv0eV+eu3HYLNnVn1H6cWHOc4GmQ3TPJjzLRAAiTsoIPMn9/gw6LuZr83AjV5eIH/kVD9n8RM0zMPES2J5iJt/dT+WZNi6GHecRQeymCC1zgBBdYtiZjYyRxKrTMA+nVMN1AGQLAwbiJ3jZWuc88armybTHCVir7FbBw9QAeAg7ytTFkxcRsjTWatmkz+381rU91IYVth0/oi16BBBta/srRk+LdHiALWkWNpN4uq9WZ4T5Kd7OUqeIYxlR5FWm9oYHEaS2/A2mI3vYwnSRZKOY2MMMTqJGwHM8v6LZ7HV6VXMKY7xp0McWCfmdxjyHvCYjJhqLSHXdYFromxOmbOg2leZNlDhmGH+7jQ4vBc4ghoBDhEdYhPxmZOnbMvFlvLRwBst5HQREQEREBERAREQFE5tm1Gl87xPIXPsL/RSxXN+1HYzE18VUqU6tOlTcG+My4giZ+7EajEAEuAClHNviB26xbqxpjQ3Dg/LTH+YJ2c4yQeg+qisXhifCWayP2HNIdHCQYLS3j59F1H/20oNpu0ufUrmPvnkBwAOzABpp+g9eKouZZG2gGikSGglga4nWCJIe8wA0uM+GBpAbzgWM9z9VLENDP9MtMbCoR77hRmMq6h4nyRcAfzUzm1UGq9pDgATBIuQYIJi08DG+9tlGY+u0nSGho/eMSevT+qqRH0hdSeDEj3WiymZgAk8gCT7RK2aeIdRjWxw3IBBbP/II1UniKQDfQ+qm/h5Tp1XmkaHfVDUa6/ytpAQXuOwa2Sb8+aqNbNy4bR0mV104TCUMP9mqvY1ga11catJqFok69J1Pgn5OoGxU6SeInD5MMQ55ZiGhoknuy7QTxaCCBP8ACNhuoB1WvSqNOHxBe+Q1mptwbAReQOHHirJ/65OFpU3UcOxhqXp03AufUpxpBcGwKTS64AJJ32Wv2ZzJ2MzHD1KjGU3Ne8iPE0y35Wm17bkmIRmS67rlpMAHeBPnx+qklG5c1SSOgiIgIiICIiAiIgL4eyV9ogwigFW+3Laf2d1Oo4gPgGCR4ZE3AOngJjisHxB7Q1ML3TaVOpUL9U92x9QiNIkhgkb2PQ7rmeIxGaV3vd9nrBjgAC6GFoBO3eQ5tuh+iJaqmfUIcdLrNMSALjZrwNrgXHOVbPg1lTHPrVnPLqtMhjQTGlrgZMDeSI6aVGu7M4h1Ud53bBBDw+o2TxiGyd/5q2/DfL2YPvTVe3XULR8zYDGyW3nclx+iM8OkUcKTeSvupl+oQ4ahycJHsVjw+f4aP81k8pCzNz7D7d60HkVG9RWK7J4Z4h+GouHWkz8gq9nnw9wR11qrXiBqMVHRbkDPIeyvjM2okwKjSfNaHaiq12FqhjmudFhPzGRa0oOIYbsxRfX1GoahfBcXO1PmGkh2gaQSHANY2YAvvCvmMyCkyo3EUQ4Oa6fEXEhw/Z/7YMRyIjZUvNcZiqFakTSc7SNbG0mvfEmCCQz5iP6q41+2WEoANxNN7YALQ8FjovsHEdJ6qazi+ZJihUYHAETwO4PEFSy4HmvxYIBbhaTKLYI1Fz6jvM/K0e58113sdmdWthKNSuIqPbqIiLHaRwMQVpYsCIERRERAREQEREEdnOYGi0EAEuOm/CxM/RVetnFVxIc8gSdrWkclN9paIqBrC5zADqlsSeEGQec+iiaeU0x8wc+5Elx8zIEb/kVmiMpYp3hJJMyTJJ3iPzWsMWGAy4Da0jrz/VlZcLltMbsYSebZMXncmOCkBhWtaAGtbfYNaNgRwCi5H55zh9N2KrO1MP3j9nAxf6bLUe1hBu2Nzce67l2pFqYvHj2JaR8sTeeG6r+HkWl3F1ySZvG5+i6Rys9cqLm2ktnzC3MNiWNYBLf2juNp33XQse7wGTpG87QOczZRFYTq8N5LRz5H+yfGbz/JT8RUpkG7b9Re/msVBtMQRp9x1V+7qTJsAZJhu1jG3lw/FZxhxLRpFzBs0yIvJItw2TScyKH9qtDXkeTzv7rWrta6nLjPrMLoTaDDU0lrSDtFOn/Db5ON9+qw46iySO7p78adPr/DdPpcjldPCNJ4eoX6L+G+Ie/BUXVHOe4g+JxkkSQJPGyoNTCMNgyneI+6p9NpAVx7D1na3N+Wm0WYAAGdAOG6WNcd7XRWbL6WOg6QsijoIiICIiAi8WCvjGt3KCOzFsvPSB+a1alOYjiT+Q/NbTqrTJPOTzn+y+qdQE7H2WdMKVHb9c1t6Le6Md0UXm+a1KdTS1rCAAZMzeeR6KwR/aLDlz2honQI9TcxzsAoD7C6b8N5/X8lJ1e0L5/ymHrqdvx5rUd2odeaNMXO73AWty4lXWbNaLqDps3gZPT9e11pNwJI3kmeHXz/ALqVfnYA/wCmZeTAc6fT8rLUpZ7JP+HZbnVeN5/hj+6WxJzYxVMLFz5X2AF/Sw36L57oh07Cb7naSfbefP0lKmbMFu4bO3zvjyHhufIrE7Nmk/8ATjz74x0It1N+iaYjaWHOuTI9f1y+qx1aDnCYjjx2vClDmLRth+n+cf8A8xtzOy2WZrTIAGG3FoqyI8w2OP1VlS86hGUC3fYc/S219h7Kd7PM7urH74BJ5kfr6rG/F0gR9wb8qs7mYEs/Lks7c1phzR3Jm7pFURbTJ+T+IJpzzi94M2Wyq1lefBz2s7tzZ4lwP4BWNj5UdH0iIgIiIChcxMCeQn8ERZowNF/T+S28O3ZEUWN2mFAdomjvf9o/Eoi3Cq1WbLndDH0BWvoH/iP7IiMVjxQn6rTomxNrXA4AxaOSIsqz0KXhbJJlodc7Hp7x6LaZh2lwBHGfW38z7oi1Ga8dTExwkW85/kvvDOsw7ExPr5oioxAzMgfM4bdSPyWapSBB33IkWIHQi69RRY3sv+Zp42+quuBdZEStRuo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04" name="AutoShape 8" descr="data:image/jpeg;base64,/9j/4AAQSkZJRgABAQAAAQABAAD/2wCEAAkGBxQTEhUUEhQWFBUXGBsVGRgYFxgYHBcYHh8YFhwZGhwZHCggGCElHBsdIjEhJSkrMi4uGSAzODMsNygtLisBCgoKDg0OGxAQGiwkHyQsLCwsLCwsLCwsLCwsLCwsLCwsLCwsLCwsLCwsLCwsLCwsLCwsNCwsLCwsLCwsLCwsLP/AABEIASQApAMBIgACEQEDEQH/xAAcAAEAAgMBAQEAAAAAAAAAAAAABQYDBAcBAgj/xABBEAABAwIEAwYDBQYFAwUAAAABAAIRAyEEBRIxQVFhBhMicYGRBzKhFCOxwfBCUmLR4fEkM0OCkjRyohYXssLS/8QAFwEBAQEBAAAAAAAAAAAAAAAAAAECA//EACARAQEBAQEBAQABBQAAAAAAAAABEQIhMUESAyJhcYH/2gAMAwEAAhEDEQA/AO4oiICIiAiIgIiICIo7PsYaVBz2kBwiJ2N9kEjKKExGatqMD8O8OLDrNPi9vFsG/wDVSWBxrarGvYZBHr5Ec0TWyiIiiIiAiIgIiICIiAiIgIiICIiAiIg+Kjw0EnYCSqXmdQ4h2oOLYkNE7DiQOdxfqpXtxmPc4abkucGBo3e4zDR5rm2O7Q0GMLsTU0hssYxswdpiL1DYDg0EQp+pZr7xg0B0WAd4ZvNh4h9fZbPZjtJUw/eEg1GNLSQXwXNc4tMaryw31bFpcDGkLnWa9qqtUgYem2jTBJaXta5zTMjSIhkbWnzULh84q06rapqOqGmbh2xaQQ5n8Ic06duK0xl36/XNKpKyqs9kK1X7PTFdpbUaNJDiCTp8IMixkCVZQo6PUREBERAREQEREBERAREQEREBERBUfiJVIo02tIDn1IDjHhAa7U6/S24uRJhcQ7Q4ijh9Rp0xXrVg93eu8Xdtu0RaCSQ50tgQRCt/xB++xOMfWq03spUoo0jUMtA0uqEsBAhxAE77WXNsxx78wxDWjwtA0saI8IgCBECIbYdFEqRp0xUptDqBLjMkXbc8B+yAI9llp0/szWvLKQBMBr3gOGktMloBkTuLbcVY8ly52IwooNqaKhOh7mgBzS2Cxpn9k6otvp4qIwmVU3NxD6jm1NDO8Ly4+JzwXDYS6CTIFpB5rUcq75lhDgHAgg3BGxBvIUwFy/4WYqpNWmcWzEUqbaYpgXc1pB3dsbQI/BdPpukKO26+kREBERAREQEREBERAREQEREBeELXxWLazfeJhVmp22w5e1rcVRLnfKxhFRzztAi5PQBD/ThHans7iama1qAbFR7y8mTpDXbOJ4AjhfkpSp2YOCbSe1pqPa2XwJOsgyGjeLx6LoOIzZ1aqXMpVXAhr57uNTXkta43FtLSQCJtCPxVQ/NQqAEXnS793g53Kfbqox/1ybOKlR1LvPHTcwA21MIMzfYzN/NYeyDsLVxDjmBIYKfgLNTTqBG5p3Jid10LNcAHtk0HscRcsZF+XhfcXPsqhmWRDUdTqw6OpucOnH9QN1YfzkdR+HmT4HDUX1MJV1sf4nPe9stA2abDSBfgrBlfbzB1HaA8tvAc5pDXdQeXnC4K6kAPlc8RfwR7yZhfT85cxulrC8ib3aATsCCJIsrJGb3fx+o2ulernHwj7SCvhhRdLatGzweIJJDm7QOnD1XRmlR1eoiICIiAiIgIiICIiAtPNcypYemalZ4YwcTxPIcz0CzYrEBjS47BcB7V50/McbSpaoDqndMj/SY4taXjm6JM9AETYuGEL8yL8TiXacISe5o7CowGA+r+8CR4WbXJKZrg2uqupEBrWtaWEQIIghzY20ugyOilc8f3GEcaQIbSYNLB+62Bp5E6VUKuPLsbUDX6qb6YqU/KAIHtKRz7qaoZj99TEWe0gm5jV94BZsNg6ok7AqSxFYSdjFyOe6qre+fVYKNTS1rDV06QS8tqPaQXbtFwf7qwjEEC4IMCRvFtvc79FF3XlZwvbz/JQObOvykTHHhMeUj3Clq5JFhbrwULmlGQ1xiWk7j96x8vlH0Wo59XxE4mN4HpZRWPeLnmA3jzN1J173gTvYm6jMxpSAQ0OiReAbjmQYuAt/jlz9SeU477LXp4hgkt8LwP26ZuR6bjy6rveCrhwBBkEAg8weK/PVTxUhHAA+nGy618Pc7FfDgftUopuHl8p9QPoVnqO/8ARvmLsi8aV6suwiIgIiICIiAiIgo3xUzGozCllEEvdDTpMFodxnhab+vBcu+GmXd/jdYMiiNbnAG7nSxlz5vP+1T3xjzgsJpMcfE51R8TMhrabQOkB3v1U58NskOFomlH3urVWIsW1dMimejGOAHMlxhS1n6k+0lOWPa75XagAASSNBHpdcgyrHhlbD94AdDtEc+8a8Nk3kNJPoV1TtFDAHk2HhAMxLt9t7D8FyCoGjEHW3WGubDbw6L3Au4Dlx24qyeM9ZuL12UDiQXSCyhTBE31VXPrlp6hug+qszq+42gbTw/UqPy7CCnDnOJc4uqPPF7jBc7+mwmNgFq1sVr2MEF1trTY+aza3zzsbeJc4zNxNr3Ihtz1mVBZpUJpm+/6spF1aWSbSP19VDY+qC08wCZ6rUrnYjHu2vvt+uK1K1QgG/L6L1z7G/Gx6fgtWpUF+kLWs/x9RWOx7i4MnwtJfy4Wnncn2Vv7FZ6cLWY8/IQGPH8J4+bTf3VBxZDq7he0fQfr2U/ha8wI391l0vnx+n8LVkLYXLvh92rI04eud4bTcT7MPPoV09jpRqXZr6RERRERAREQFgxlSGHyhZ1TPitmHdYCqOLoA4cZ/LZBzXEu+05xSGnXpqvqad9QZ42+zo6K7532gpU4p1qtMEiHMNdjXj1mWyoHsvg2ue92wqwe7bIe9rADBIiKQL7iQHEiTaD9do8RSjuWYbuolpZopcI8TdA4DcfVSTXO9ZNVLOyym9/dV6lRkktJql4dFpgnbePOPOknGO+0ajub/gZ6rbzeo1jiGHSx/AbB3OOG6hse8F5c0zIH9QtHPvrtGExwifmu6CDqEOuIjbZfDKjSSeFzYXIERw6qD7MZLi6lJrhRAghw1HTIPiDoN9ybneyl/wD0/iwSHNtyBFz9P0AudjesWNxIgEe26jm4n7p1twYvPNb+LyvED5qRi9rHTGngOd/ZQGNFRogsqDmSx1vorEt18NeIjpzlR9Y+K1llEnh9CtPNqhDXEAz5fVaYn1Wq9WajnD94keUqxZNi6lQaWsBMfOeHWPzkKrgfRXPsyZb8thaTx9ArGu/I2XZZDtdQuc8XDo+UgzIgWgibL9GZLmLa1NtRhDmvAcCOIN1wHHVANwWkCZBi/X+ohdp7G0tGFoNBBimzbbabe6lT+lbYtaLxq9R0EREBERAXMfi1jqLx3D3VC5o1CmxsF5Phb4nAiJMQ0EkmJC6a4riHa3tODWD34driypBf37dDqbSHN0XlrpN9TYkReEZ6+J7s4+nggaFeoz7S6kwuEWAa2NEmxIcXGOOriqfnuatealR4Gm1iYOkeHfeYn3AVXdiy6rrpt0MdYNLg5wAMyYADvm3EfKVq5zmBf900AkOGvkIOkN/meq1PHKz+VkaPaV+rE1G6tWhzmztxINuG3pKwZLgXVa9NjYkk3IkNABcXOHENAJjjCx1X6qlRxMy4med/pZWX4fU2CrWdV+UUiLGC4fM5s8AYAJ5EqOnyYvgzx2mvVOIq6Wd22B3bXl72VHt1eE7gN5geLosGVZ9mVSm19F9FwLX1CKrLgCo6m1oLSJJ0k7cFizDL3HL6cga6tRuIqQI8VTW6ImYA0tA4BS+R4J1LDwYAIu20ggudHW5m3NZuNS34g8V2qzBpIfh6L4sSwuA9xKia3berMuw2nh4asfixWrGND2gtECx6+XT+ih8VljSySG2tIF9t3Rzj8EjF6xXMR2nLzP2a5MyavPyao6pm9QuANNlMHbUSRPnAj1U5icsbfSfcX/n/AGUbisvBHMbR+uC3jEvN/EBmOVua4BoB1R4QI0kzDSOGxIvBgq55Nluhg1GIA2v1J6qIy50PbSdsDIm/giRfjBMR1VlxWJgWiP0faPyUXrbMYXYCpXrMw9N0PcR4js1ty50DeALi0yNl3DI8KKbGU2zpY1rBO8AQJ9lxT4c5lqzY0y0f5TmtP7p8Lz77ei73gGWWXXmZMbwXqIqoiIgIiINLNq2mmTE2O1uq/NvaXEBzg8xqMw4MaXRwhx8977CNl+hu09IupHTuAXAyN4cAOs7L869pcMG1gwuduW7NIHAAHUCbDkNrKM9MeEp1HtqTIfB0kS6XR80xtI+XZbma4NgyrB1A0anOqOmBqg+LeJPqsuW4pmkU4eXU5M6LEOMjidoN549Fmz2pqwOHpmm6kxg8DzdrgRMgASLcCPVb/HLm/wB1lc+AgK69jMCHa6bn92KhYxzo2Du8ceMSQIHWFU8TTAs1wfAmzSL8Be+8LozcF3XeB1tNbR0GkNZc+hE9So318XbNGN7rS2dMMibEcBPl9FFUj3jHNNtUHxcAd99v6rdpYguo03OG0NN76rGY9itc1gNLgI1adIN7EjoJIkeZssf4b2ZqPzGm1oa0eLy4i5E9FGZk8sZHFwJPn+yBz4n0W/UxIcRpLQA2YEyA6wjlt5rDmQhoJIc6IECOfGeirPmK3Wquc91vr5j0us1FgbJIH9t/yWGsNDjAAG/0naOUrymC87bgWA8t7rblcRzMxYK9SpUkANa2IuBJiONhy5qSwODr4muyjTYHa6TXucfCGCfETPW0BQWe5cbPG4v5hXT4FsJrYolswymA7lLnGPX/AOizXXiS+ul5F2Vw2HeX0KLWPNi+5cRxuTxVwwrICxYKjZboCjYiIqCIiAiLwoK32rqC3NoJnlsvz92gc41hefGdvoJ8iutZrmPeVK7tXgbUdSAvJ02cRw+aW/7VxnNWAVnvgzqsAN3bfkoxfqayR1qkj5TTIv8AsnWCPQtb/wAltdoHH7FSB/ZDm+urTfrDR7qNyKp95UYeNLUfJr2uN/JbOev/AMPpJ/1N9h4g135O/ULX4xPOkR2PwofiqWoamsca7wBJIp+INgbkuDRHVdF7Qj7sPLY1BzjqMAPBJd4gDuARPQqj/D3GGnWqEGD3WoWaTAdJjVw2kDeAt/NO1w7tzKzhU1OBY1tFzYax7gdet0XDQNINiTOynyt3nYm6faBtIkV3Npsqu0tcNR0MAGl7thfU4f7Qmd5rT7luIc+o6nDvBTcKbmnUQNQ1BzejY4HiqpX7yo6m5zZD298214JOmAbb3N1Hdoc6puw7MPSp3A8dR7S19tmyTcTJM8Uz3SfMqfx3agUqVN9CnUDagDWl8Bjoix0usWgxqH0tM1jMc1wLHWqhgqP2LaUw0Bx3Jl20f1rY7ZUqtSgHURTax9Ko5zjIaWajDGgQ1skC14HNYaeb0mMrPcW1aj2EFsxqc92oumLc4vPHdFxnxlcNeP3fC0A7EumATx+Ur7wlQNNRsklt9pIEWHsoetXpHuw4tgOEGdjIAIbwEXP9FJ5lmQpPb3bW1XFul4D4iIDZIG93ehHRVzs/H3mUANBHzDULHYEA+W4Vs+CtAg4hwfDQWtNOOJ1EPNzFpb78lSauMqOALqMtvAtIa79m+91a/g9imuxdXRxo+Lza8QOpEm/VK1x47phdlnWlQxbA5tMvaHuBLWlw1OA3IG5C3VHQREQEREBfFZxDSQJIBMTE9J4L7XzUaCCDcGx8kHJsyxjNLhqEhxOlrSTJIJ8LQ4zPXj6Ko5jkxnUWOaDfx0309XONTZ3soLt9j8ZSxmIw9TEVS2nUc1g1RNM+JkkXd4SLniCpfKsmxIyynie9qOD6mp1N5LmikZaxzQTY6rk2kO6LPxLzqMy0acW0C+oPafLS930geyydr2aGchLfWx9uKdlKs5jRDt5O94JaR67/AFX320pRRM3LSJ8wS0//AC+i25WWdRS2VXNLixxaS0tJHEOsR7K49ssGyng2Oa0Bznho8mN1H6vCp1MCTJgW/l/NXfPMwpYs4KnTJe0YnQ86TpJqOpDTMQfA0bcypfrrFpqZUG91Nu5oU6cdQ1zjHSSuZdqcLorBsg2N/Zdazhrn9/BhwbAOni2d/MGB5Llfayn98J5EfgkuxnM6aWUUQS6eLPcgg/mrRleSganaAYbYx5287fqVWsqqkdNyDyMfW6v+W4wMpP1ixAbIPC5O24v+CLVOOAaca2BbXtwiC4/gt/LMEGucQBDTHDYGwiFhwpnHNaNpn3bClsI2XPaY3Bk2sbz78Oq05WsuJpeGPMX3Ur2AxFCli8XXAFOlSw1MvjmdJJ3u4uDrc1G48wHCNr/gqocS5rX0RZj3te7m4tGlgdzAlxA5kngFlvjzU7m/aB+JxLsU7wwQWCf8prZDQCNiL+IcSV3fsfiMQcNT+1maxEm0FoN2tdzcBEnmuUfDTsz3rxiqrfu2H7sEfO8ftf8Aa089yByv2bA0uKVrmfqSC9XgXqNCIiAiIgpuffD3B4nFHFVmOe8tDS0uOgxYEtG/upR+T0303UnsBpuboLIgaSIiOFlOkIGoOC9m+y32fNK7aji80tLWk8depzXHqadMk9QVp9rqWpleIuXH1Mu/ELo3aLENdmQpsgObQdVqHiTanSnyDqno4qg59UGp7RcC0njAY70nWfZI59/dcrDxpI9ZVm7H4J1Sn3lg6hVa6kbiXQXvBi4sG3Gxg8FWqlPT4DuCQfQx+St/YFxFGsQRDajDx/dM36j8FK3FbzHE16VV7TVqtIMO+8eTHCTN7LXdjHPjW7Ve0xbnePJSfaWq175Ajh5gWB9fyUEkWpbLt9WxEiQRNweBsVaHZpQNFgdVa12m7dUkEGOVuMdCueQvYVZvK0YPHUqWL1OeCwMu4Xk35b7rdw/aOl3h0Ne4mBMAC3OTsqWApLLoa8FNS8x0Co2pVZqOljTsB94eImfCB5QVG9mOzj8Xi3U9qTI7x+0DcAfxG8colZTWdcNLgBBjhPSPJdG+F+k4ZwBkiq7UeZIaQfb8E1OZ76uOWYJrWtaxoa1oDWtFgALABTlJkBYsLSgLZR0EREBERAREQF4V6iDkWVVteMxtRxJdpFMk2JvB22szbr1VXzMA4uq0jcNcAeBEj6h3/iF1/P6DWl+oNY2pHijTqff5zxnYE+XELkHaKsG417ifmczyDCC2esSkcu/qhdocMWVj1h3uL/WVcuw+E/wr4InW0x5g9Oqge3FCO7fyLqZtEHcD6O9lO9l8aG4SrzBB6xA/HZOmubsipdo67H16hpgBoOm3GLF19pKhqrbLdqCZOxJv+P5rWrsspI1vrTBXqALKxiqsYaprBYRz+MAW24GZUYKRNgLkx6q8ZdgwG9CYHkNkZtbYwLw0lmi/PcWnnPHkrf8ADSqKOIqUCQdbA/yLSRx/hP0UAzDuftYNPzRfYCAfOPdbfZakKWNoFs+N7hc3PhN54q4xL7HcsO6yzLTwLrLcUdRERAREQEREBERBqZlgm1WFjxLTuJI/Bfnr4uUm0cU+mxz4cySHOLoJlvhJvEAW4Qv0eV+eu3HYLNnVn1H6cWHOc4GmQ3TPJjzLRAAiTsoIPMn9/gw6LuZr83AjV5eIH/kVD9n8RM0zMPES2J5iJt/dT+WZNi6GHecRQeymCC1zgBBdYtiZjYyRxKrTMA+nVMN1AGQLAwbiJ3jZWuc88armybTHCVir7FbBw9QAeAg7ytTFkxcRsjTWatmkz+381rU91IYVth0/oi16BBBta/srRk+LdHiALWkWNpN4uq9WZ4T5Kd7OUqeIYxlR5FWm9oYHEaS2/A2mI3vYwnSRZKOY2MMMTqJGwHM8v6LZ7HV6VXMKY7xp0McWCfmdxjyHvCYjJhqLSHXdYFromxOmbOg2leZNlDhmGH+7jQ4vBc4ghoBDhEdYhPxmZOnbMvFlvLRwBst5HQREQEREBERAREQFE5tm1Gl87xPIXPsL/RSxXN+1HYzE18VUqU6tOlTcG+My4giZ+7EajEAEuAClHNviB26xbqxpjQ3Dg/LTH+YJ2c4yQeg+qisXhifCWayP2HNIdHCQYLS3j59F1H/20oNpu0ufUrmPvnkBwAOzABpp+g9eKouZZG2gGikSGglga4nWCJIe8wA0uM+GBpAbzgWM9z9VLENDP9MtMbCoR77hRmMq6h4nyRcAfzUzm1UGq9pDgATBIuQYIJi08DG+9tlGY+u0nSGho/eMSevT+qqRH0hdSeDEj3WiymZgAk8gCT7RK2aeIdRjWxw3IBBbP/II1UniKQDfQ+qm/h5Tp1XmkaHfVDUa6/ytpAQXuOwa2Sb8+aqNbNy4bR0mV104TCUMP9mqvY1ga11catJqFok69J1Pgn5OoGxU6SeInD5MMQ55ZiGhoknuy7QTxaCCBP8ACNhuoB1WvSqNOHxBe+Q1mptwbAReQOHHirJ/65OFpU3UcOxhqXp03AufUpxpBcGwKTS64AJJ32Wv2ZzJ2MzHD1KjGU3Ne8iPE0y35Wm17bkmIRmS67rlpMAHeBPnx+qklG5c1SSOgiIgIiICIiAiIgL4eyV9ogwigFW+3Laf2d1Oo4gPgGCR4ZE3AOngJjisHxB7Q1ML3TaVOpUL9U92x9QiNIkhgkb2PQ7rmeIxGaV3vd9nrBjgAC6GFoBO3eQ5tuh+iJaqmfUIcdLrNMSALjZrwNrgXHOVbPg1lTHPrVnPLqtMhjQTGlrgZMDeSI6aVGu7M4h1Ud53bBBDw+o2TxiGyd/5q2/DfL2YPvTVe3XULR8zYDGyW3nclx+iM8OkUcKTeSvupl+oQ4ahycJHsVjw+f4aP81k8pCzNz7D7d60HkVG9RWK7J4Z4h+GouHWkz8gq9nnw9wR11qrXiBqMVHRbkDPIeyvjM2okwKjSfNaHaiq12FqhjmudFhPzGRa0oOIYbsxRfX1GoahfBcXO1PmGkh2gaQSHANY2YAvvCvmMyCkyo3EUQ4Oa6fEXEhw/Z/7YMRyIjZUvNcZiqFakTSc7SNbG0mvfEmCCQz5iP6q41+2WEoANxNN7YALQ8FjovsHEdJ6qazi+ZJihUYHAETwO4PEFSy4HmvxYIBbhaTKLYI1Fz6jvM/K0e58113sdmdWthKNSuIqPbqIiLHaRwMQVpYsCIERRERAREQEREEdnOYGi0EAEuOm/CxM/RVetnFVxIc8gSdrWkclN9paIqBrC5zADqlsSeEGQec+iiaeU0x8wc+5Elx8zIEb/kVmiMpYp3hJJMyTJJ3iPzWsMWGAy4Da0jrz/VlZcLltMbsYSebZMXncmOCkBhWtaAGtbfYNaNgRwCi5H55zh9N2KrO1MP3j9nAxf6bLUe1hBu2Nzce67l2pFqYvHj2JaR8sTeeG6r+HkWl3F1ySZvG5+i6Rys9cqLm2ktnzC3MNiWNYBLf2juNp33XQse7wGTpG87QOczZRFYTq8N5LRz5H+yfGbz/JT8RUpkG7b9Re/msVBtMQRp9x1V+7qTJsAZJhu1jG3lw/FZxhxLRpFzBs0yIvJItw2TScyKH9qtDXkeTzv7rWrta6nLjPrMLoTaDDU0lrSDtFOn/Db5ON9+qw46iySO7p78adPr/DdPpcjldPCNJ4eoX6L+G+Ie/BUXVHOe4g+JxkkSQJPGyoNTCMNgyneI+6p9NpAVx7D1na3N+Wm0WYAAGdAOG6WNcd7XRWbL6WOg6QsijoIiICIiAi8WCvjGt3KCOzFsvPSB+a1alOYjiT+Q/NbTqrTJPOTzn+y+qdQE7H2WdMKVHb9c1t6Le6Md0UXm+a1KdTS1rCAAZMzeeR6KwR/aLDlz2honQI9TcxzsAoD7C6b8N5/X8lJ1e0L5/ymHrqdvx5rUd2odeaNMXO73AWty4lXWbNaLqDps3gZPT9e11pNwJI3kmeHXz/ALqVfnYA/wCmZeTAc6fT8rLUpZ7JP+HZbnVeN5/hj+6WxJzYxVMLFz5X2AF/Sw36L57oh07Cb7naSfbefP0lKmbMFu4bO3zvjyHhufIrE7Nmk/8ATjz74x0It1N+iaYjaWHOuTI9f1y+qx1aDnCYjjx2vClDmLRth+n+cf8A8xtzOy2WZrTIAGG3FoqyI8w2OP1VlS86hGUC3fYc/S219h7Kd7PM7urH74BJ5kfr6rG/F0gR9wb8qs7mYEs/Lks7c1phzR3Jm7pFURbTJ+T+IJpzzi94M2Wyq1lefBz2s7tzZ4lwP4BWNj5UdH0iIgIiIChcxMCeQn8ERZowNF/T+S28O3ZEUWN2mFAdomjvf9o/Eoi3Cq1WbLndDH0BWvoH/iP7IiMVjxQn6rTomxNrXA4AxaOSIsqz0KXhbJJlodc7Hp7x6LaZh2lwBHGfW38z7oi1Ga8dTExwkW85/kvvDOsw7ExPr5oioxAzMgfM4bdSPyWapSBB33IkWIHQi69RRY3sv+Zp42+quuBdZEStRuo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06" name="AutoShape 10" descr="data:image/jpeg;base64,/9j/4AAQSkZJRgABAQAAAQABAAD/2wCEAAkGBxQTEhUUEhQWFBUXGBsVGRgYFxgYHBcYHh8YFhwZGhwZHCggGCElHBsdIjEhJSkrMi4uGSAzODMsNygtLisBCgoKDg0OGxAQGiwkHyQsLCwsLCwsLCwsLCwsLCwsLCwsLCwsLCwsLCwsLCwsLCwsLCwsNCwsLCwsLCwsLCwsLP/AABEIASQApAMBIgACEQEDEQH/xAAcAAEAAgMBAQEAAAAAAAAAAAAABQYDBAcBAgj/xABBEAABAwIEAwYDBQYFAwUAAAABAAIRAyEEBRIxQVFhBhMicYGRBzKhFCOxwfBCUmLR4fEkM0OCkjRyohYXssLS/8QAFwEBAQEBAAAAAAAAAAAAAAAAAAECA//EACARAQEBAQEBAQABBQAAAAAAAAABEQIhMUESAyJhcYH/2gAMAwEAAhEDEQA/AO4oiICIiAiIgIiICIo7PsYaVBz2kBwiJ2N9kEjKKExGatqMD8O8OLDrNPi9vFsG/wDVSWBxrarGvYZBHr5Ec0TWyiIiiIiAiIgIiICIiAiIgIiICIiAiIg+Kjw0EnYCSqXmdQ4h2oOLYkNE7DiQOdxfqpXtxmPc4abkucGBo3e4zDR5rm2O7Q0GMLsTU0hssYxswdpiL1DYDg0EQp+pZr7xg0B0WAd4ZvNh4h9fZbPZjtJUw/eEg1GNLSQXwXNc4tMaryw31bFpcDGkLnWa9qqtUgYem2jTBJaXta5zTMjSIhkbWnzULh84q06rapqOqGmbh2xaQQ5n8Ic06duK0xl36/XNKpKyqs9kK1X7PTFdpbUaNJDiCTp8IMixkCVZQo6PUREBERAREQEREBERAREQEREBERBUfiJVIo02tIDn1IDjHhAa7U6/S24uRJhcQ7Q4ijh9Rp0xXrVg93eu8Xdtu0RaCSQ50tgQRCt/xB++xOMfWq03spUoo0jUMtA0uqEsBAhxAE77WXNsxx78wxDWjwtA0saI8IgCBECIbYdFEqRp0xUptDqBLjMkXbc8B+yAI9llp0/szWvLKQBMBr3gOGktMloBkTuLbcVY8ly52IwooNqaKhOh7mgBzS2Cxpn9k6otvp4qIwmVU3NxD6jm1NDO8Ly4+JzwXDYS6CTIFpB5rUcq75lhDgHAgg3BGxBvIUwFy/4WYqpNWmcWzEUqbaYpgXc1pB3dsbQI/BdPpukKO26+kREBERAREQEREBERAREQEREBeELXxWLazfeJhVmp22w5e1rcVRLnfKxhFRzztAi5PQBD/ThHans7iama1qAbFR7y8mTpDXbOJ4AjhfkpSp2YOCbSe1pqPa2XwJOsgyGjeLx6LoOIzZ1aqXMpVXAhr57uNTXkta43FtLSQCJtCPxVQ/NQqAEXnS793g53Kfbqox/1ybOKlR1LvPHTcwA21MIMzfYzN/NYeyDsLVxDjmBIYKfgLNTTqBG5p3Jid10LNcAHtk0HscRcsZF+XhfcXPsqhmWRDUdTqw6OpucOnH9QN1YfzkdR+HmT4HDUX1MJV1sf4nPe9stA2abDSBfgrBlfbzB1HaA8tvAc5pDXdQeXnC4K6kAPlc8RfwR7yZhfT85cxulrC8ib3aATsCCJIsrJGb3fx+o2ulernHwj7SCvhhRdLatGzweIJJDm7QOnD1XRmlR1eoiICIiAiIgIiICIiAtPNcypYemalZ4YwcTxPIcz0CzYrEBjS47BcB7V50/McbSpaoDqndMj/SY4taXjm6JM9AETYuGEL8yL8TiXacISe5o7CowGA+r+8CR4WbXJKZrg2uqupEBrWtaWEQIIghzY20ugyOilc8f3GEcaQIbSYNLB+62Bp5E6VUKuPLsbUDX6qb6YqU/KAIHtKRz7qaoZj99TEWe0gm5jV94BZsNg6ok7AqSxFYSdjFyOe6qre+fVYKNTS1rDV06QS8tqPaQXbtFwf7qwjEEC4IMCRvFtvc79FF3XlZwvbz/JQObOvykTHHhMeUj3Clq5JFhbrwULmlGQ1xiWk7j96x8vlH0Wo59XxE4mN4HpZRWPeLnmA3jzN1J173gTvYm6jMxpSAQ0OiReAbjmQYuAt/jlz9SeU477LXp4hgkt8LwP26ZuR6bjy6rveCrhwBBkEAg8weK/PVTxUhHAA+nGy618Pc7FfDgftUopuHl8p9QPoVnqO/8ARvmLsi8aV6suwiIgIiICIiAiIgo3xUzGozCllEEvdDTpMFodxnhab+vBcu+GmXd/jdYMiiNbnAG7nSxlz5vP+1T3xjzgsJpMcfE51R8TMhrabQOkB3v1U58NskOFomlH3urVWIsW1dMimejGOAHMlxhS1n6k+0lOWPa75XagAASSNBHpdcgyrHhlbD94AdDtEc+8a8Nk3kNJPoV1TtFDAHk2HhAMxLt9t7D8FyCoGjEHW3WGubDbw6L3Au4Dlx24qyeM9ZuL12UDiQXSCyhTBE31VXPrlp6hug+qszq+42gbTw/UqPy7CCnDnOJc4uqPPF7jBc7+mwmNgFq1sVr2MEF1trTY+aza3zzsbeJc4zNxNr3Ihtz1mVBZpUJpm+/6spF1aWSbSP19VDY+qC08wCZ6rUrnYjHu2vvt+uK1K1QgG/L6L1z7G/Gx6fgtWpUF+kLWs/x9RWOx7i4MnwtJfy4Wnncn2Vv7FZ6cLWY8/IQGPH8J4+bTf3VBxZDq7he0fQfr2U/ha8wI391l0vnx+n8LVkLYXLvh92rI04eud4bTcT7MPPoV09jpRqXZr6RERRERAREQFgxlSGHyhZ1TPitmHdYCqOLoA4cZ/LZBzXEu+05xSGnXpqvqad9QZ42+zo6K7532gpU4p1qtMEiHMNdjXj1mWyoHsvg2ue92wqwe7bIe9rADBIiKQL7iQHEiTaD9do8RSjuWYbuolpZopcI8TdA4DcfVSTXO9ZNVLOyym9/dV6lRkktJql4dFpgnbePOPOknGO+0ajub/gZ6rbzeo1jiGHSx/AbB3OOG6hse8F5c0zIH9QtHPvrtGExwifmu6CDqEOuIjbZfDKjSSeFzYXIERw6qD7MZLi6lJrhRAghw1HTIPiDoN9ybneyl/wD0/iwSHNtyBFz9P0AudjesWNxIgEe26jm4n7p1twYvPNb+LyvED5qRi9rHTGngOd/ZQGNFRogsqDmSx1vorEt18NeIjpzlR9Y+K1llEnh9CtPNqhDXEAz5fVaYn1Wq9WajnD94keUqxZNi6lQaWsBMfOeHWPzkKrgfRXPsyZb8thaTx9ArGu/I2XZZDtdQuc8XDo+UgzIgWgibL9GZLmLa1NtRhDmvAcCOIN1wHHVANwWkCZBi/X+ohdp7G0tGFoNBBimzbbabe6lT+lbYtaLxq9R0EREBERAXMfi1jqLx3D3VC5o1CmxsF5Phb4nAiJMQ0EkmJC6a4riHa3tODWD34driypBf37dDqbSHN0XlrpN9TYkReEZ6+J7s4+nggaFeoz7S6kwuEWAa2NEmxIcXGOOriqfnuatealR4Gm1iYOkeHfeYn3AVXdiy6rrpt0MdYNLg5wAMyYADvm3EfKVq5zmBf900AkOGvkIOkN/meq1PHKz+VkaPaV+rE1G6tWhzmztxINuG3pKwZLgXVa9NjYkk3IkNABcXOHENAJjjCx1X6qlRxMy4med/pZWX4fU2CrWdV+UUiLGC4fM5s8AYAJ5EqOnyYvgzx2mvVOIq6Wd22B3bXl72VHt1eE7gN5geLosGVZ9mVSm19F9FwLX1CKrLgCo6m1oLSJJ0k7cFizDL3HL6cga6tRuIqQI8VTW6ImYA0tA4BS+R4J1LDwYAIu20ggudHW5m3NZuNS34g8V2qzBpIfh6L4sSwuA9xKia3berMuw2nh4asfixWrGND2gtECx6+XT+ih8VljSySG2tIF9t3Rzj8EjF6xXMR2nLzP2a5MyavPyao6pm9QuANNlMHbUSRPnAj1U5icsbfSfcX/n/AGUbisvBHMbR+uC3jEvN/EBmOVua4BoB1R4QI0kzDSOGxIvBgq55Nluhg1GIA2v1J6qIy50PbSdsDIm/giRfjBMR1VlxWJgWiP0faPyUXrbMYXYCpXrMw9N0PcR4js1ty50DeALi0yNl3DI8KKbGU2zpY1rBO8AQJ9lxT4c5lqzY0y0f5TmtP7p8Lz77ei73gGWWXXmZMbwXqIqoiIgIiINLNq2mmTE2O1uq/NvaXEBzg8xqMw4MaXRwhx8977CNl+hu09IupHTuAXAyN4cAOs7L869pcMG1gwuduW7NIHAAHUCbDkNrKM9MeEp1HtqTIfB0kS6XR80xtI+XZbma4NgyrB1A0anOqOmBqg+LeJPqsuW4pmkU4eXU5M6LEOMjidoN549Fmz2pqwOHpmm6kxg8DzdrgRMgASLcCPVb/HLm/wB1lc+AgK69jMCHa6bn92KhYxzo2Du8ceMSQIHWFU8TTAs1wfAmzSL8Be+8LozcF3XeB1tNbR0GkNZc+hE9So318XbNGN7rS2dMMibEcBPl9FFUj3jHNNtUHxcAd99v6rdpYguo03OG0NN76rGY9itc1gNLgI1adIN7EjoJIkeZssf4b2ZqPzGm1oa0eLy4i5E9FGZk8sZHFwJPn+yBz4n0W/UxIcRpLQA2YEyA6wjlt5rDmQhoJIc6IECOfGeirPmK3Wquc91vr5j0us1FgbJIH9t/yWGsNDjAAG/0naOUrymC87bgWA8t7rblcRzMxYK9SpUkANa2IuBJiONhy5qSwODr4muyjTYHa6TXucfCGCfETPW0BQWe5cbPG4v5hXT4FsJrYolswymA7lLnGPX/AOizXXiS+ul5F2Vw2HeX0KLWPNi+5cRxuTxVwwrICxYKjZboCjYiIqCIiAiLwoK32rqC3NoJnlsvz92gc41hefGdvoJ8iutZrmPeVK7tXgbUdSAvJ02cRw+aW/7VxnNWAVnvgzqsAN3bfkoxfqayR1qkj5TTIv8AsnWCPQtb/wAltdoHH7FSB/ZDm+urTfrDR7qNyKp95UYeNLUfJr2uN/JbOev/AMPpJ/1N9h4g135O/ULX4xPOkR2PwofiqWoamsca7wBJIp+INgbkuDRHVdF7Qj7sPLY1BzjqMAPBJd4gDuARPQqj/D3GGnWqEGD3WoWaTAdJjVw2kDeAt/NO1w7tzKzhU1OBY1tFzYax7gdet0XDQNINiTOynyt3nYm6faBtIkV3Npsqu0tcNR0MAGl7thfU4f7Qmd5rT7luIc+o6nDvBTcKbmnUQNQ1BzejY4HiqpX7yo6m5zZD298214JOmAbb3N1Hdoc6puw7MPSp3A8dR7S19tmyTcTJM8Uz3SfMqfx3agUqVN9CnUDagDWl8Bjoix0usWgxqH0tM1jMc1wLHWqhgqP2LaUw0Bx3Jl20f1rY7ZUqtSgHURTax9Ko5zjIaWajDGgQ1skC14HNYaeb0mMrPcW1aj2EFsxqc92oumLc4vPHdFxnxlcNeP3fC0A7EumATx+Ur7wlQNNRsklt9pIEWHsoetXpHuw4tgOEGdjIAIbwEXP9FJ5lmQpPb3bW1XFul4D4iIDZIG93ehHRVzs/H3mUANBHzDULHYEA+W4Vs+CtAg4hwfDQWtNOOJ1EPNzFpb78lSauMqOALqMtvAtIa79m+91a/g9imuxdXRxo+Lza8QOpEm/VK1x47phdlnWlQxbA5tMvaHuBLWlw1OA3IG5C3VHQREQEREBfFZxDSQJIBMTE9J4L7XzUaCCDcGx8kHJsyxjNLhqEhxOlrSTJIJ8LQ4zPXj6Ko5jkxnUWOaDfx0309XONTZ3soLt9j8ZSxmIw9TEVS2nUc1g1RNM+JkkXd4SLniCpfKsmxIyynie9qOD6mp1N5LmikZaxzQTY6rk2kO6LPxLzqMy0acW0C+oPafLS930geyydr2aGchLfWx9uKdlKs5jRDt5O94JaR67/AFX320pRRM3LSJ8wS0//AC+i25WWdRS2VXNLixxaS0tJHEOsR7K49ssGyng2Oa0Bznho8mN1H6vCp1MCTJgW/l/NXfPMwpYs4KnTJe0YnQ86TpJqOpDTMQfA0bcypfrrFpqZUG91Nu5oU6cdQ1zjHSSuZdqcLorBsg2N/Zdazhrn9/BhwbAOni2d/MGB5Llfayn98J5EfgkuxnM6aWUUQS6eLPcgg/mrRleSganaAYbYx5287fqVWsqqkdNyDyMfW6v+W4wMpP1ixAbIPC5O24v+CLVOOAaca2BbXtwiC4/gt/LMEGucQBDTHDYGwiFhwpnHNaNpn3bClsI2XPaY3Bk2sbz78Oq05WsuJpeGPMX3Ur2AxFCli8XXAFOlSw1MvjmdJJ3u4uDrc1G48wHCNr/gqocS5rX0RZj3te7m4tGlgdzAlxA5kngFlvjzU7m/aB+JxLsU7wwQWCf8prZDQCNiL+IcSV3fsfiMQcNT+1maxEm0FoN2tdzcBEnmuUfDTsz3rxiqrfu2H7sEfO8ftf8Aa089yByv2bA0uKVrmfqSC9XgXqNCIiAiIgpuffD3B4nFHFVmOe8tDS0uOgxYEtG/upR+T0303UnsBpuboLIgaSIiOFlOkIGoOC9m+y32fNK7aji80tLWk8depzXHqadMk9QVp9rqWpleIuXH1Mu/ELo3aLENdmQpsgObQdVqHiTanSnyDqno4qg59UGp7RcC0njAY70nWfZI59/dcrDxpI9ZVm7H4J1Sn3lg6hVa6kbiXQXvBi4sG3Gxg8FWqlPT4DuCQfQx+St/YFxFGsQRDajDx/dM36j8FK3FbzHE16VV7TVqtIMO+8eTHCTN7LXdjHPjW7Ve0xbnePJSfaWq175Ajh5gWB9fyUEkWpbLt9WxEiQRNweBsVaHZpQNFgdVa12m7dUkEGOVuMdCueQvYVZvK0YPHUqWL1OeCwMu4Xk35b7rdw/aOl3h0Ne4mBMAC3OTsqWApLLoa8FNS8x0Co2pVZqOljTsB94eImfCB5QVG9mOzj8Xi3U9qTI7x+0DcAfxG8colZTWdcNLgBBjhPSPJdG+F+k4ZwBkiq7UeZIaQfb8E1OZ76uOWYJrWtaxoa1oDWtFgALABTlJkBYsLSgLZR0EREBERAREQF4V6iDkWVVteMxtRxJdpFMk2JvB22szbr1VXzMA4uq0jcNcAeBEj6h3/iF1/P6DWl+oNY2pHijTqff5zxnYE+XELkHaKsG417ifmczyDCC2esSkcu/qhdocMWVj1h3uL/WVcuw+E/wr4InW0x5g9Oqge3FCO7fyLqZtEHcD6O9lO9l8aG4SrzBB6xA/HZOmubsipdo67H16hpgBoOm3GLF19pKhqrbLdqCZOxJv+P5rWrsspI1vrTBXqALKxiqsYaprBYRz+MAW24GZUYKRNgLkx6q8ZdgwG9CYHkNkZtbYwLw0lmi/PcWnnPHkrf8ADSqKOIqUCQdbA/yLSRx/hP0UAzDuftYNPzRfYCAfOPdbfZakKWNoFs+N7hc3PhN54q4xL7HcsO6yzLTwLrLcUdRERAREQEREBERBqZlgm1WFjxLTuJI/Bfnr4uUm0cU+mxz4cySHOLoJlvhJvEAW4Qv0eV+eu3HYLNnVn1H6cWHOc4GmQ3TPJjzLRAAiTsoIPMn9/gw6LuZr83AjV5eIH/kVD9n8RM0zMPES2J5iJt/dT+WZNi6GHecRQeymCC1zgBBdYtiZjYyRxKrTMA+nVMN1AGQLAwbiJ3jZWuc88armybTHCVir7FbBw9QAeAg7ytTFkxcRsjTWatmkz+381rU91IYVth0/oi16BBBta/srRk+LdHiALWkWNpN4uq9WZ4T5Kd7OUqeIYxlR5FWm9oYHEaS2/A2mI3vYwnSRZKOY2MMMTqJGwHM8v6LZ7HV6VXMKY7xp0McWCfmdxjyHvCYjJhqLSHXdYFromxOmbOg2leZNlDhmGH+7jQ4vBc4ghoBDhEdYhPxmZOnbMvFlvLRwBst5HQREQEREBERAREQFE5tm1Gl87xPIXPsL/RSxXN+1HYzE18VUqU6tOlTcG+My4giZ+7EajEAEuAClHNviB26xbqxpjQ3Dg/LTH+YJ2c4yQeg+qisXhifCWayP2HNIdHCQYLS3j59F1H/20oNpu0ufUrmPvnkBwAOzABpp+g9eKouZZG2gGikSGglga4nWCJIe8wA0uM+GBpAbzgWM9z9VLENDP9MtMbCoR77hRmMq6h4nyRcAfzUzm1UGq9pDgATBIuQYIJi08DG+9tlGY+u0nSGho/eMSevT+qqRH0hdSeDEj3WiymZgAk8gCT7RK2aeIdRjWxw3IBBbP/II1UniKQDfQ+qm/h5Tp1XmkaHfVDUa6/ytpAQXuOwa2Sb8+aqNbNy4bR0mV104TCUMP9mqvY1ga11catJqFok69J1Pgn5OoGxU6SeInD5MMQ55ZiGhoknuy7QTxaCCBP8ACNhuoB1WvSqNOHxBe+Q1mptwbAReQOHHirJ/65OFpU3UcOxhqXp03AufUpxpBcGwKTS64AJJ32Wv2ZzJ2MzHD1KjGU3Ne8iPE0y35Wm17bkmIRmS67rlpMAHeBPnx+qklG5c1SSOgiIgIiICIiAiIgL4eyV9ogwigFW+3Laf2d1Oo4gPgGCR4ZE3AOngJjisHxB7Q1ML3TaVOpUL9U92x9QiNIkhgkb2PQ7rmeIxGaV3vd9nrBjgAC6GFoBO3eQ5tuh+iJaqmfUIcdLrNMSALjZrwNrgXHOVbPg1lTHPrVnPLqtMhjQTGlrgZMDeSI6aVGu7M4h1Ud53bBBDw+o2TxiGyd/5q2/DfL2YPvTVe3XULR8zYDGyW3nclx+iM8OkUcKTeSvupl+oQ4ahycJHsVjw+f4aP81k8pCzNz7D7d60HkVG9RWK7J4Z4h+GouHWkz8gq9nnw9wR11qrXiBqMVHRbkDPIeyvjM2okwKjSfNaHaiq12FqhjmudFhPzGRa0oOIYbsxRfX1GoahfBcXO1PmGkh2gaQSHANY2YAvvCvmMyCkyo3EUQ4Oa6fEXEhw/Z/7YMRyIjZUvNcZiqFakTSc7SNbG0mvfEmCCQz5iP6q41+2WEoANxNN7YALQ8FjovsHEdJ6qazi+ZJihUYHAETwO4PEFSy4HmvxYIBbhaTKLYI1Fz6jvM/K0e58113sdmdWthKNSuIqPbqIiLHaRwMQVpYsCIERRERAREQEREEdnOYGi0EAEuOm/CxM/RVetnFVxIc8gSdrWkclN9paIqBrC5zADqlsSeEGQec+iiaeU0x8wc+5Elx8zIEb/kVmiMpYp3hJJMyTJJ3iPzWsMWGAy4Da0jrz/VlZcLltMbsYSebZMXncmOCkBhWtaAGtbfYNaNgRwCi5H55zh9N2KrO1MP3j9nAxf6bLUe1hBu2Nzce67l2pFqYvHj2JaR8sTeeG6r+HkWl3F1ySZvG5+i6Rys9cqLm2ktnzC3MNiWNYBLf2juNp33XQse7wGTpG87QOczZRFYTq8N5LRz5H+yfGbz/JT8RUpkG7b9Re/msVBtMQRp9x1V+7qTJsAZJhu1jG3lw/FZxhxLRpFzBs0yIvJItw2TScyKH9qtDXkeTzv7rWrta6nLjPrMLoTaDDU0lrSDtFOn/Db5ON9+qw46iySO7p78adPr/DdPpcjldPCNJ4eoX6L+G+Ie/BUXVHOe4g+JxkkSQJPGyoNTCMNgyneI+6p9NpAVx7D1na3N+Wm0WYAAGdAOG6WNcd7XRWbL6WOg6QsijoIiICIiAi8WCvjGt3KCOzFsvPSB+a1alOYjiT+Q/NbTqrTJPOTzn+y+qdQE7H2WdMKVHb9c1t6Le6Md0UXm+a1KdTS1rCAAZMzeeR6KwR/aLDlz2honQI9TcxzsAoD7C6b8N5/X8lJ1e0L5/ymHrqdvx5rUd2odeaNMXO73AWty4lXWbNaLqDps3gZPT9e11pNwJI3kmeHXz/ALqVfnYA/wCmZeTAc6fT8rLUpZ7JP+HZbnVeN5/hj+6WxJzYxVMLFz5X2AF/Sw36L57oh07Cb7naSfbefP0lKmbMFu4bO3zvjyHhufIrE7Nmk/8ATjz74x0It1N+iaYjaWHOuTI9f1y+qx1aDnCYjjx2vClDmLRth+n+cf8A8xtzOy2WZrTIAGG3FoqyI8w2OP1VlS86hGUC3fYc/S219h7Kd7PM7urH74BJ5kfr6rG/F0gR9wb8qs7mYEs/Lks7c1phzR3Jm7pFURbTJ+T+IJpzzi94M2Wyq1lefBz2s7tzZ4lwP4BWNj5UdH0iIgIiIChcxMCeQn8ERZowNF/T+S28O3ZEUWN2mFAdomjvf9o/Eoi3Cq1WbLndDH0BWvoH/iP7IiMVjxQn6rTomxNrXA4AxaOSIsqz0KXhbJJlodc7Hp7x6LaZh2lwBHGfW38z7oi1Ga8dTExwkW85/kvvDOsw7ExPr5oioxAzMgfM4bdSPyWapSBB33IkWIHQi69RRY3sv+Zp42+quuBdZEStRuo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6444208" y="188640"/>
            <a:ext cx="241176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/>
              <a:t>Szondi György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dirty="0" smtClean="0"/>
              <a:t> </a:t>
            </a:r>
            <a:r>
              <a:rPr lang="hu-HU" b="1" i="1" dirty="0" smtClean="0"/>
              <a:t>(? – 1552)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Drégely várának</a:t>
            </a:r>
            <a:br>
              <a:rPr lang="hu-HU" dirty="0" smtClean="0"/>
            </a:br>
            <a:r>
              <a:rPr lang="hu-HU" dirty="0" smtClean="0"/>
              <a:t> hős kapitánya volt.</a:t>
            </a:r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>
            <a:off x="4572000" y="3789040"/>
            <a:ext cx="259513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/>
              <a:t>Hadim Ali pasa</a:t>
            </a:r>
            <a:r>
              <a:rPr lang="pt-BR" sz="2000" dirty="0" smtClean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pt-BR" dirty="0" smtClean="0"/>
              <a:t>budai, majd boszniai pasa</a:t>
            </a:r>
            <a:endParaRPr lang="hu-HU" dirty="0"/>
          </a:p>
        </p:txBody>
      </p:sp>
      <p:pic>
        <p:nvPicPr>
          <p:cNvPr id="4109" name="Picture 13" descr="http://mohacsi-csata.hu/sites/default/files/ali%20pa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556792"/>
            <a:ext cx="2278934" cy="29119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1" name="Picture 15" descr="http://hjb.hu/wp-content/uploads/2013/09/dregely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0"/>
            <a:ext cx="4644008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Szövegdoboz 17"/>
          <p:cNvSpPr txBox="1"/>
          <p:nvPr/>
        </p:nvSpPr>
        <p:spPr>
          <a:xfrm>
            <a:off x="6012160" y="260648"/>
            <a:ext cx="282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C000"/>
                </a:solidFill>
              </a:rPr>
              <a:t>Drégely romjai napjainkban</a:t>
            </a:r>
            <a:endParaRPr lang="hu-H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4" grpId="0"/>
      <p:bldP spid="15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Drégellyel szomszédos várak katonái azonban másképp cselekedtek, mint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Szondiék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török közeledtének hírére elhagyták váraikat, így azok harc nélkül kerültek Ali kezére.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860032" y="3995678"/>
            <a:ext cx="4283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törökök azonban nem tartották be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ígéretüket.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Megtámadták az elvonulókat, rabolni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és fosztogatni kezdtek.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Ezt látva Losonczy megfúvatta a trombitákat: végső küzdelemre szólította fel katonáit.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Maga is bátran harcolt, amíg halálos sebet nem kapott.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51520" y="1916832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Eközben a szultán főserege Ahmed pasa vezetésével Temesvár ellen indult.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Losonczy István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, a kapitány egy hónapig tartotta a várat.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törökök addig lőtték a falakat, amíg szinte a földig rombolták.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élelem és a lőpor napról napra fogyott. Ebben a súlyos helyzetben érkezett Ahmed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ajánlata, hogy adják fel a várat.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pasa cserébe esküvel ígérte,hogy az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ostromlottak szabadon elvonulhatnak fegyvereikkel és javaikkal együtt.</a:t>
            </a: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várkapitány ezt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először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elutasította,</a:t>
            </a: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de a város lakói és a zsoldosok arra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kényszerítették, hogy adja át a várat. </a:t>
            </a:r>
          </a:p>
        </p:txBody>
      </p:sp>
      <p:pic>
        <p:nvPicPr>
          <p:cNvPr id="3074" name="Picture 2" descr="http://bagyinszki.eu/galleries/temesvar_var_es_eroditmeny/temesvar_var_es_eroditmeny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193918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/>
          <p:cNvSpPr txBox="1"/>
          <p:nvPr/>
        </p:nvSpPr>
        <p:spPr>
          <a:xfrm>
            <a:off x="5148064" y="2708920"/>
            <a:ext cx="3523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Temesvár az 1552-es ostrom idején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908802" y="3068960"/>
            <a:ext cx="4235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6600"/>
                </a:solidFill>
              </a:rPr>
              <a:t>Tudod-e?</a:t>
            </a:r>
            <a:br>
              <a:rPr lang="hu-HU" sz="2000" b="1" dirty="0" smtClean="0">
                <a:solidFill>
                  <a:srgbClr val="006600"/>
                </a:solidFill>
              </a:rPr>
            </a:br>
            <a:r>
              <a:rPr lang="hu-HU" sz="2000" b="1" dirty="0" smtClean="0">
                <a:solidFill>
                  <a:srgbClr val="006600"/>
                </a:solidFill>
              </a:rPr>
              <a:t>Melyik országban található Temesvár?</a:t>
            </a:r>
            <a:endParaRPr lang="hu-HU" sz="2000" b="1" dirty="0">
              <a:solidFill>
                <a:srgbClr val="0066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932040" y="3717032"/>
            <a:ext cx="1595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FFC000"/>
                </a:solidFill>
              </a:rPr>
              <a:t>Romániában.</a:t>
            </a:r>
            <a:endParaRPr lang="hu-HU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Tikos Kálmán\Asztal\IMG_0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322237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églalap 2"/>
          <p:cNvSpPr/>
          <p:nvPr/>
        </p:nvSpPr>
        <p:spPr>
          <a:xfrm>
            <a:off x="179512" y="18864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Ali pasa és Ahmed pasa serege Szolnok alatt egyesült.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Könnyűszerrel bevették ezt az erősséget is, mert a katonák nagy része, akik külföldi zsoldosok voltak magára hagyták a kapitányt: elszöktek a várból.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török had ezután Eger ellen vonult.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364088" y="2636912"/>
            <a:ext cx="3509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Eger várának diadala</a:t>
            </a:r>
            <a:endParaRPr lang="hu-H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http://zsolt76.files.wordpress.com/2013/03/eger-1552.jpg?w=6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1"/>
            <a:ext cx="4355976" cy="2457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zövegdoboz 9"/>
          <p:cNvSpPr txBox="1"/>
          <p:nvPr/>
        </p:nvSpPr>
        <p:spPr>
          <a:xfrm>
            <a:off x="395536" y="2636912"/>
            <a:ext cx="4611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Az egri vár rekonstruált képe az ostrom idején </a:t>
            </a: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és napjainkban</a:t>
            </a:r>
            <a:endParaRPr lang="hu-H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Documents and Settings\Tikos Kálmán\Asztal\IMG_0134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2411761" y="0"/>
            <a:ext cx="38884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églalap 1"/>
          <p:cNvSpPr/>
          <p:nvPr/>
        </p:nvSpPr>
        <p:spPr>
          <a:xfrm>
            <a:off x="179512" y="188640"/>
            <a:ext cx="40324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Eger rendkívül fontos vár volt, a Felvidék kapuja.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Ha elfoglalják, a török végleg kettéhasíthatta volna a nyugati és keleti magyar területeket.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Jól tudta ezt </a:t>
            </a:r>
            <a:r>
              <a:rPr lang="hu-H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Dobó István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várkapitány és a kétezer fős védősereg is.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Mintegy 50-70 ezer ellenséges katonával álltak szemben. 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79512" y="3356992"/>
            <a:ext cx="3672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küzdelemben a férfiak nemcsak vitézségükkel tűntek ki, hanem leleményességükkel is, mint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például Bornemissza Gergely ördöngös tűzszerszámaival.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válságos pillanatokban még a nők is a falakon harcoltak.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51520" y="5661248"/>
            <a:ext cx="24665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nagy diadal emlékére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állított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szobor Egerben.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355976" y="188640"/>
            <a:ext cx="47880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Végül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38 napi ostrom után a török had elvonult.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oszmán előrenyomulás időszakában, a sorozatos vereségek után ez a győzelem óriási jelentőségű volt.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Az egri diadal példát mutatott arra, hogy a félelmetes török had is legyőzhető.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http://upload.wikimedia.org/wikipedia/commons/4/49/V%C3%ADzkelety_B%C3%A9la_Eger_v%C3%A1r_ostroma_1552-b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492895"/>
            <a:ext cx="3384376" cy="2356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zövegdoboz 7"/>
          <p:cNvSpPr txBox="1"/>
          <p:nvPr/>
        </p:nvSpPr>
        <p:spPr>
          <a:xfrm>
            <a:off x="6121762" y="6021288"/>
            <a:ext cx="3022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hősies küzdelem több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festőnk művein is megjelenik.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26629" name="Picture 5" descr="http://mek.oszk.hu/01400/01474/html/vazlat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20888"/>
            <a:ext cx="370790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84784"/>
            <a:ext cx="2736304" cy="41966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zövegdoboz 2"/>
          <p:cNvSpPr txBox="1"/>
          <p:nvPr/>
        </p:nvSpPr>
        <p:spPr>
          <a:xfrm>
            <a:off x="251520" y="188640"/>
            <a:ext cx="4418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Szulejmán utolsó hadjárata</a:t>
            </a:r>
            <a:endParaRPr lang="hu-H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90872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1566-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ban az agg szultán hadserege élén újra magyar földre lépett.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Távolabbi célja talán Bécs elfoglalása lehetett, de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először Szigetvárt vette ostrom alá. 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vár kapitánya </a:t>
            </a:r>
            <a:r>
              <a:rPr lang="hu-H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Zrínyi Miklós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volt. 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004048" y="5626894"/>
            <a:ext cx="41399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/>
              <a:t>Zrínyi Miklós</a:t>
            </a:r>
            <a:r>
              <a:rPr lang="hu-HU" sz="2000" dirty="0" smtClean="0"/>
              <a:t> gróf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i="1" dirty="0" smtClean="0"/>
              <a:t> (1508 – 1566)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szigetvári hős, </a:t>
            </a:r>
            <a:br>
              <a:rPr lang="hu-HU" dirty="0" smtClean="0"/>
            </a:br>
            <a:r>
              <a:rPr lang="hu-HU" dirty="0" smtClean="0"/>
              <a:t>a költő és hadvezér Zrínyi Miklós dédapja.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0" y="1872020"/>
            <a:ext cx="58681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Az ostrom során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várvédők helyzete napról napra romlott.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Hiába várták a felmentő sereget, nem kaptak segítséget.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törökök elvezették a várárok vizét, így fel tudták robbantani a bástyákat.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várban tűz ütött ki.  Zrínyi és társai a reménytelen helyzetben sem adták meg magukat: a várkapun kitörve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az utolsó leheletükig küzdöttek.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várat elfoglalta a török.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653136"/>
            <a:ext cx="3672408" cy="2023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zövegdoboz 8"/>
          <p:cNvSpPr txBox="1"/>
          <p:nvPr/>
        </p:nvSpPr>
        <p:spPr>
          <a:xfrm>
            <a:off x="3923928" y="4725144"/>
            <a:ext cx="2205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Zrínyi kirohanása egy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19. századi festő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elképzelése szerint</a:t>
            </a:r>
            <a:endParaRPr lang="hu-H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260648"/>
            <a:ext cx="4968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Zrínyiék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nem tudhatták, hogy ekkorra a szultán a táborban elhunyt.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Ezt még a török katonák elől is titkolták.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Szulejmán halálával véget ért az Oszmán</a:t>
            </a: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Birodalom fénykora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de a török uralom folytatódott Magyarországon.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www.thermalhotelharkany.eu/upload/pics/szigetv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0398" y="260648"/>
            <a:ext cx="396565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zövegdoboz 3"/>
          <p:cNvSpPr txBox="1"/>
          <p:nvPr/>
        </p:nvSpPr>
        <p:spPr>
          <a:xfrm>
            <a:off x="1331640" y="2204864"/>
            <a:ext cx="3609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Zrínyi Miklós és I. (Nagy) Szulejmán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síremléke Szigetváron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51520" y="2852936"/>
            <a:ext cx="3179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Miről is tanultunk?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251520" y="3428999"/>
            <a:ext cx="8587900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églalap 6"/>
          <p:cNvSpPr/>
          <p:nvPr/>
        </p:nvSpPr>
        <p:spPr>
          <a:xfrm>
            <a:off x="539552" y="4509120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</a:rPr>
              <a:t>b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39552" y="4941168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</a:rPr>
              <a:t>e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39552" y="5445224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</a:rPr>
              <a:t>c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539552" y="5877272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</a:rPr>
              <a:t>d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39552" y="6309320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</a:rPr>
              <a:t>a</a:t>
            </a:r>
            <a:endParaRPr lang="hu-H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467544" y="332656"/>
            <a:ext cx="842604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églalap 2"/>
          <p:cNvSpPr/>
          <p:nvPr/>
        </p:nvSpPr>
        <p:spPr>
          <a:xfrm>
            <a:off x="755576" y="2060848"/>
            <a:ext cx="1296144" cy="36004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tx1"/>
                </a:solidFill>
              </a:rPr>
              <a:t>Temesvár</a:t>
            </a:r>
            <a:endParaRPr lang="hu-HU" sz="2000" b="1" dirty="0">
              <a:solidFill>
                <a:schemeClr val="tx1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635896" y="1196752"/>
            <a:ext cx="1224136" cy="36004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1532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635896" y="2060848"/>
            <a:ext cx="1224136" cy="36004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1552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635896" y="2492896"/>
            <a:ext cx="1224136" cy="36004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1552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635896" y="3356992"/>
            <a:ext cx="1224136" cy="36004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1566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588224" y="1124744"/>
            <a:ext cx="2232248" cy="432048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B050"/>
                </a:solidFill>
              </a:rPr>
              <a:t>magyar győzelem</a:t>
            </a:r>
            <a:endParaRPr lang="hu-HU" sz="2000" b="1" dirty="0">
              <a:solidFill>
                <a:srgbClr val="00B050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588224" y="1988840"/>
            <a:ext cx="2232248" cy="432048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B050"/>
                </a:solidFill>
              </a:rPr>
              <a:t>török győzelem</a:t>
            </a:r>
            <a:endParaRPr lang="hu-HU" sz="2000" b="1" dirty="0">
              <a:solidFill>
                <a:srgbClr val="00B050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6588224" y="2852936"/>
            <a:ext cx="2232248" cy="432048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B050"/>
                </a:solidFill>
              </a:rPr>
              <a:t>magyar győzelem</a:t>
            </a:r>
            <a:endParaRPr lang="hu-HU" sz="2000" b="1" dirty="0">
              <a:solidFill>
                <a:srgbClr val="00B050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6588224" y="3284984"/>
            <a:ext cx="2232248" cy="432048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B050"/>
                </a:solidFill>
              </a:rPr>
              <a:t>török győzelem</a:t>
            </a:r>
            <a:endParaRPr lang="hu-HU" sz="2000" b="1" dirty="0">
              <a:solidFill>
                <a:srgbClr val="00B050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4644008" y="1556792"/>
            <a:ext cx="2232248" cy="432048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accent1"/>
                </a:solidFill>
              </a:rPr>
              <a:t>Szondi György</a:t>
            </a:r>
            <a:endParaRPr lang="hu-HU" sz="2000" b="1" dirty="0">
              <a:solidFill>
                <a:schemeClr val="accent1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4644008" y="2852936"/>
            <a:ext cx="2232248" cy="432048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accent1"/>
                </a:solidFill>
              </a:rPr>
              <a:t>Dobó István</a:t>
            </a:r>
            <a:endParaRPr lang="hu-HU" sz="2000" b="1" dirty="0">
              <a:solidFill>
                <a:schemeClr val="accent1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4644008" y="3284984"/>
            <a:ext cx="2232248" cy="432048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accent1"/>
                </a:solidFill>
              </a:rPr>
              <a:t>Zrínyi Miklós</a:t>
            </a:r>
            <a:endParaRPr lang="hu-HU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2261</TotalTime>
  <Words>915</Words>
  <Application>Microsoft Office PowerPoint</Application>
  <PresentationFormat>Diavetítés a képernyőre (4:3 oldalarány)</PresentationFormat>
  <Paragraphs>69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Nagykanizsa, Városkapu krt. 1/a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Tikos Kálmán</dc:creator>
  <cp:lastModifiedBy>Tikos Kálmán</cp:lastModifiedBy>
  <cp:revision>219</cp:revision>
  <dcterms:created xsi:type="dcterms:W3CDTF">2014-08-11T10:52:21Z</dcterms:created>
  <dcterms:modified xsi:type="dcterms:W3CDTF">2021-04-15T14:56:07Z</dcterms:modified>
</cp:coreProperties>
</file>